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8.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9.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0.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1.xml" ContentType="application/vnd.openxmlformats-officedocument.theme+xml"/>
  <Override PartName="/ppt/tags/tag6.xml" ContentType="application/vnd.openxmlformats-officedocument.presentationml.tags+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2.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tags/tag7.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648" r:id="rId5"/>
    <p:sldMasterId id="2147483880" r:id="rId6"/>
    <p:sldMasterId id="2147483750" r:id="rId7"/>
    <p:sldMasterId id="2147483832" r:id="rId8"/>
    <p:sldMasterId id="2147483700" r:id="rId9"/>
    <p:sldMasterId id="2147483660" r:id="rId10"/>
    <p:sldMasterId id="2147483957" r:id="rId11"/>
    <p:sldMasterId id="2147483998" r:id="rId12"/>
    <p:sldMasterId id="2147484031" r:id="rId13"/>
    <p:sldMasterId id="2147484078" r:id="rId14"/>
    <p:sldMasterId id="2147484117" r:id="rId15"/>
    <p:sldMasterId id="2147484149" r:id="rId16"/>
  </p:sldMasterIdLst>
  <p:notesMasterIdLst>
    <p:notesMasterId r:id="rId39"/>
  </p:notesMasterIdLst>
  <p:sldIdLst>
    <p:sldId id="2076137812" r:id="rId17"/>
    <p:sldId id="2134805680" r:id="rId18"/>
    <p:sldId id="2120" r:id="rId19"/>
    <p:sldId id="2134805681" r:id="rId20"/>
    <p:sldId id="2134805682" r:id="rId21"/>
    <p:sldId id="2134805707" r:id="rId22"/>
    <p:sldId id="2076137828" r:id="rId23"/>
    <p:sldId id="2076137813" r:id="rId24"/>
    <p:sldId id="2076137815" r:id="rId25"/>
    <p:sldId id="2076137814" r:id="rId26"/>
    <p:sldId id="263" r:id="rId27"/>
    <p:sldId id="2134805708" r:id="rId28"/>
    <p:sldId id="2134805710" r:id="rId29"/>
    <p:sldId id="2134805709" r:id="rId30"/>
    <p:sldId id="2134805711" r:id="rId31"/>
    <p:sldId id="2134805712" r:id="rId32"/>
    <p:sldId id="2134805713" r:id="rId33"/>
    <p:sldId id="2134805715" r:id="rId34"/>
    <p:sldId id="2076137830" r:id="rId35"/>
    <p:sldId id="2076137837" r:id="rId36"/>
    <p:sldId id="2076137831" r:id="rId37"/>
    <p:sldId id="207613783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Lst>
        </p14:section>
        <p14:section name="Azure landing zones" id="{3AA57034-750C-43D9-A8AB-66AAF6500DEC}">
          <p14:sldIdLst>
            <p14:sldId id="2134805680"/>
            <p14:sldId id="2120"/>
            <p14:sldId id="2134805681"/>
            <p14:sldId id="2134805682"/>
            <p14:sldId id="2134805707"/>
          </p14:sldIdLst>
        </p14:section>
        <p14:section name="What is Enterpise-scale?" id="{92EFB706-4B7F-4B01-89C6-6567E84B1321}">
          <p14:sldIdLst>
            <p14:sldId id="2076137828"/>
            <p14:sldId id="2076137813"/>
            <p14:sldId id="2076137815"/>
            <p14:sldId id="2076137814"/>
            <p14:sldId id="263"/>
            <p14:sldId id="2134805708"/>
            <p14:sldId id="2134805710"/>
            <p14:sldId id="2134805709"/>
            <p14:sldId id="2134805711"/>
            <p14:sldId id="2134805712"/>
            <p14:sldId id="2134805713"/>
            <p14:sldId id="2134805715"/>
          </p14:sldIdLst>
        </p14:section>
        <p14:section name="Resources and Next Steps" id="{C9FD7FF7-D79F-4D19-B3AD-9D02C4DF188C}">
          <p14:sldIdLst>
            <p14:sldId id="2076137830"/>
            <p14:sldId id="2076137837"/>
            <p14:sldId id="2076137831"/>
            <p14:sldId id="2076137838"/>
          </p14:sldIdLst>
        </p14:section>
        <p14:section name="Appendix" id="{557AF494-652B-4C73-913F-F8CD846B21F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5" autoAdjust="0"/>
    <p:restoredTop sz="96211" autoAdjust="0"/>
  </p:normalViewPr>
  <p:slideViewPr>
    <p:cSldViewPr snapToGrid="0">
      <p:cViewPr varScale="1">
        <p:scale>
          <a:sx n="102" d="100"/>
          <a:sy n="102" d="100"/>
        </p:scale>
        <p:origin x="85" y="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notesMaster" Target="notesMasters/notesMaster1.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20" Type="http://schemas.openxmlformats.org/officeDocument/2006/relationships/slide" Target="slides/slide4.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17A9B18C-B76F-43CF-9E4C-E78E18077336}"/>
    <pc:docChg chg="modSld">
      <pc:chgData name="Jonathan Vella" userId="ff59d9e4-9df8-4ae6-90e3-b837e2f6651b" providerId="ADAL" clId="{17A9B18C-B76F-43CF-9E4C-E78E18077336}" dt="2023-06-06T12:10:44.148" v="2" actId="1036"/>
      <pc:docMkLst>
        <pc:docMk/>
      </pc:docMkLst>
      <pc:sldChg chg="modSp mod">
        <pc:chgData name="Jonathan Vella" userId="ff59d9e4-9df8-4ae6-90e3-b837e2f6651b" providerId="ADAL" clId="{17A9B18C-B76F-43CF-9E4C-E78E18077336}" dt="2023-06-06T12:10:44.148" v="2" actId="1036"/>
        <pc:sldMkLst>
          <pc:docMk/>
          <pc:sldMk cId="1944202523" sldId="2134805710"/>
        </pc:sldMkLst>
        <pc:picChg chg="mod">
          <ac:chgData name="Jonathan Vella" userId="ff59d9e4-9df8-4ae6-90e3-b837e2f6651b" providerId="ADAL" clId="{17A9B18C-B76F-43CF-9E4C-E78E18077336}" dt="2023-06-06T12:10:44.148" v="2" actId="1036"/>
          <ac:picMkLst>
            <pc:docMk/>
            <pc:sldMk cId="1944202523" sldId="2134805710"/>
            <ac:picMk id="5" creationId="{EFCAEAD3-70A1-A18E-B236-4C3B7F9D6403}"/>
          </ac:picMkLst>
        </pc:picChg>
      </pc:sldChg>
    </pc:docChg>
  </pc:docChgLst>
  <pc:docChgLst>
    <pc:chgData name="Jonathan Vella" userId="ff59d9e4-9df8-4ae6-90e3-b837e2f6651b" providerId="ADAL" clId="{204478A3-7E2B-45A8-BF13-1F1DE76FF06A}"/>
    <pc:docChg chg="modSld">
      <pc:chgData name="Jonathan Vella" userId="ff59d9e4-9df8-4ae6-90e3-b837e2f6651b" providerId="ADAL" clId="{204478A3-7E2B-45A8-BF13-1F1DE76FF06A}" dt="2022-11-01T14:23:52.127" v="30" actId="20577"/>
      <pc:docMkLst>
        <pc:docMk/>
      </pc:docMkLst>
      <pc:sldChg chg="modSp mod">
        <pc:chgData name="Jonathan Vella" userId="ff59d9e4-9df8-4ae6-90e3-b837e2f6651b" providerId="ADAL" clId="{204478A3-7E2B-45A8-BF13-1F1DE76FF06A}" dt="2022-11-01T14:23:52.127" v="30" actId="20577"/>
        <pc:sldMkLst>
          <pc:docMk/>
          <pc:sldMk cId="1995395958" sldId="2076137812"/>
        </pc:sldMkLst>
        <pc:spChg chg="mod">
          <ac:chgData name="Jonathan Vella" userId="ff59d9e4-9df8-4ae6-90e3-b837e2f6651b" providerId="ADAL" clId="{204478A3-7E2B-45A8-BF13-1F1DE76FF06A}" dt="2022-11-01T14:23:52.127" v="30" actId="20577"/>
          <ac:spMkLst>
            <pc:docMk/>
            <pc:sldMk cId="1995395958" sldId="2076137812"/>
            <ac:spMk id="4" creationId="{00000000-0000-0000-0000-000000000000}"/>
          </ac:spMkLst>
        </pc:spChg>
      </pc:sldChg>
    </pc:docChg>
  </pc:docChgLst>
  <pc:docChgLst>
    <pc:chgData name="Jonathan Vella" userId="ff59d9e4-9df8-4ae6-90e3-b837e2f6651b" providerId="ADAL" clId="{EB963A94-2887-4C3E-A8FA-36C259C20BB2}"/>
    <pc:docChg chg="custSel addSld delSld modSld sldOrd modSection">
      <pc:chgData name="Jonathan Vella" userId="ff59d9e4-9df8-4ae6-90e3-b837e2f6651b" providerId="ADAL" clId="{EB963A94-2887-4C3E-A8FA-36C259C20BB2}" dt="2022-06-02T06:10:50.390" v="94" actId="47"/>
      <pc:docMkLst>
        <pc:docMk/>
      </pc:docMkLst>
      <pc:sldChg chg="addSp delSp modSp mod">
        <pc:chgData name="Jonathan Vella" userId="ff59d9e4-9df8-4ae6-90e3-b837e2f6651b" providerId="ADAL" clId="{EB963A94-2887-4C3E-A8FA-36C259C20BB2}" dt="2022-06-02T06:02:27.219" v="14" actId="1076"/>
        <pc:sldMkLst>
          <pc:docMk/>
          <pc:sldMk cId="3839898826" sldId="2134805709"/>
        </pc:sldMkLst>
        <pc:spChg chg="mod">
          <ac:chgData name="Jonathan Vella" userId="ff59d9e4-9df8-4ae6-90e3-b837e2f6651b" providerId="ADAL" clId="{EB963A94-2887-4C3E-A8FA-36C259C20BB2}" dt="2022-06-02T06:02:16.487" v="9" actId="20577"/>
          <ac:spMkLst>
            <pc:docMk/>
            <pc:sldMk cId="3839898826" sldId="2134805709"/>
            <ac:spMk id="2" creationId="{64017404-6D8E-31C4-593F-62D40EC4F909}"/>
          </ac:spMkLst>
        </pc:spChg>
        <pc:picChg chg="del">
          <ac:chgData name="Jonathan Vella" userId="ff59d9e4-9df8-4ae6-90e3-b837e2f6651b" providerId="ADAL" clId="{EB963A94-2887-4C3E-A8FA-36C259C20BB2}" dt="2022-06-02T06:02:18.615" v="10" actId="478"/>
          <ac:picMkLst>
            <pc:docMk/>
            <pc:sldMk cId="3839898826" sldId="2134805709"/>
            <ac:picMk id="5" creationId="{EFCAEAD3-70A1-A18E-B236-4C3B7F9D6403}"/>
          </ac:picMkLst>
        </pc:picChg>
        <pc:picChg chg="add mod">
          <ac:chgData name="Jonathan Vella" userId="ff59d9e4-9df8-4ae6-90e3-b837e2f6651b" providerId="ADAL" clId="{EB963A94-2887-4C3E-A8FA-36C259C20BB2}" dt="2022-06-02T06:02:27.219" v="14" actId="1076"/>
          <ac:picMkLst>
            <pc:docMk/>
            <pc:sldMk cId="3839898826" sldId="2134805709"/>
            <ac:picMk id="7" creationId="{F8D55829-AD88-BEDA-F30A-062F7680E0A2}"/>
          </ac:picMkLst>
        </pc:picChg>
      </pc:sldChg>
      <pc:sldChg chg="modSp mod ord">
        <pc:chgData name="Jonathan Vella" userId="ff59d9e4-9df8-4ae6-90e3-b837e2f6651b" providerId="ADAL" clId="{EB963A94-2887-4C3E-A8FA-36C259C20BB2}" dt="2022-06-02T06:02:10.831" v="5"/>
        <pc:sldMkLst>
          <pc:docMk/>
          <pc:sldMk cId="1944202523" sldId="2134805710"/>
        </pc:sldMkLst>
        <pc:spChg chg="mod">
          <ac:chgData name="Jonathan Vella" userId="ff59d9e4-9df8-4ae6-90e3-b837e2f6651b" providerId="ADAL" clId="{EB963A94-2887-4C3E-A8FA-36C259C20BB2}" dt="2022-06-02T06:02:07.357" v="3" actId="20577"/>
          <ac:spMkLst>
            <pc:docMk/>
            <pc:sldMk cId="1944202523" sldId="2134805710"/>
            <ac:spMk id="2" creationId="{64017404-6D8E-31C4-593F-62D40EC4F909}"/>
          </ac:spMkLst>
        </pc:spChg>
      </pc:sldChg>
      <pc:sldChg chg="addSp delSp modSp add mod">
        <pc:chgData name="Jonathan Vella" userId="ff59d9e4-9df8-4ae6-90e3-b837e2f6651b" providerId="ADAL" clId="{EB963A94-2887-4C3E-A8FA-36C259C20BB2}" dt="2022-06-02T06:03:15.759" v="23" actId="1076"/>
        <pc:sldMkLst>
          <pc:docMk/>
          <pc:sldMk cId="1433756479" sldId="2134805711"/>
        </pc:sldMkLst>
        <pc:spChg chg="mod">
          <ac:chgData name="Jonathan Vella" userId="ff59d9e4-9df8-4ae6-90e3-b837e2f6651b" providerId="ADAL" clId="{EB963A94-2887-4C3E-A8FA-36C259C20BB2}" dt="2022-06-02T06:02:41.855" v="19" actId="20577"/>
          <ac:spMkLst>
            <pc:docMk/>
            <pc:sldMk cId="1433756479" sldId="2134805711"/>
            <ac:spMk id="2" creationId="{64017404-6D8E-31C4-593F-62D40EC4F909}"/>
          </ac:spMkLst>
        </pc:spChg>
        <pc:picChg chg="add mod">
          <ac:chgData name="Jonathan Vella" userId="ff59d9e4-9df8-4ae6-90e3-b837e2f6651b" providerId="ADAL" clId="{EB963A94-2887-4C3E-A8FA-36C259C20BB2}" dt="2022-06-02T06:03:15.759" v="23" actId="1076"/>
          <ac:picMkLst>
            <pc:docMk/>
            <pc:sldMk cId="1433756479" sldId="2134805711"/>
            <ac:picMk id="4" creationId="{C9D56F90-9C6D-4B5E-A3C0-91C77C422A03}"/>
          </ac:picMkLst>
        </pc:picChg>
        <pc:picChg chg="del">
          <ac:chgData name="Jonathan Vella" userId="ff59d9e4-9df8-4ae6-90e3-b837e2f6651b" providerId="ADAL" clId="{EB963A94-2887-4C3E-A8FA-36C259C20BB2}" dt="2022-06-02T06:02:43.616" v="20" actId="478"/>
          <ac:picMkLst>
            <pc:docMk/>
            <pc:sldMk cId="1433756479" sldId="2134805711"/>
            <ac:picMk id="7" creationId="{F8D55829-AD88-BEDA-F30A-062F7680E0A2}"/>
          </ac:picMkLst>
        </pc:picChg>
      </pc:sldChg>
      <pc:sldChg chg="new del">
        <pc:chgData name="Jonathan Vella" userId="ff59d9e4-9df8-4ae6-90e3-b837e2f6651b" providerId="ADAL" clId="{EB963A94-2887-4C3E-A8FA-36C259C20BB2}" dt="2022-06-02T06:02:32.607" v="16" actId="47"/>
        <pc:sldMkLst>
          <pc:docMk/>
          <pc:sldMk cId="2444364551" sldId="2134805711"/>
        </pc:sldMkLst>
      </pc:sldChg>
      <pc:sldChg chg="addSp delSp modSp add mod">
        <pc:chgData name="Jonathan Vella" userId="ff59d9e4-9df8-4ae6-90e3-b837e2f6651b" providerId="ADAL" clId="{EB963A94-2887-4C3E-A8FA-36C259C20BB2}" dt="2022-06-02T06:06:17.299" v="41" actId="1076"/>
        <pc:sldMkLst>
          <pc:docMk/>
          <pc:sldMk cId="1669214642" sldId="2134805712"/>
        </pc:sldMkLst>
        <pc:spChg chg="mod">
          <ac:chgData name="Jonathan Vella" userId="ff59d9e4-9df8-4ae6-90e3-b837e2f6651b" providerId="ADAL" clId="{EB963A94-2887-4C3E-A8FA-36C259C20BB2}" dt="2022-06-02T06:05:49.227" v="38" actId="20577"/>
          <ac:spMkLst>
            <pc:docMk/>
            <pc:sldMk cId="1669214642" sldId="2134805712"/>
            <ac:spMk id="2" creationId="{64017404-6D8E-31C4-593F-62D40EC4F909}"/>
          </ac:spMkLst>
        </pc:spChg>
        <pc:picChg chg="del">
          <ac:chgData name="Jonathan Vella" userId="ff59d9e4-9df8-4ae6-90e3-b837e2f6651b" providerId="ADAL" clId="{EB963A94-2887-4C3E-A8FA-36C259C20BB2}" dt="2022-06-02T06:05:38.529" v="25" actId="478"/>
          <ac:picMkLst>
            <pc:docMk/>
            <pc:sldMk cId="1669214642" sldId="2134805712"/>
            <ac:picMk id="4" creationId="{C9D56F90-9C6D-4B5E-A3C0-91C77C422A03}"/>
          </ac:picMkLst>
        </pc:picChg>
        <pc:picChg chg="add mod">
          <ac:chgData name="Jonathan Vella" userId="ff59d9e4-9df8-4ae6-90e3-b837e2f6651b" providerId="ADAL" clId="{EB963A94-2887-4C3E-A8FA-36C259C20BB2}" dt="2022-06-02T06:05:43.883" v="28" actId="1076"/>
          <ac:picMkLst>
            <pc:docMk/>
            <pc:sldMk cId="1669214642" sldId="2134805712"/>
            <ac:picMk id="5" creationId="{32DD09BC-D8EB-A0DF-9BF1-BEF7FBFBD90F}"/>
          </ac:picMkLst>
        </pc:picChg>
        <pc:picChg chg="add mod">
          <ac:chgData name="Jonathan Vella" userId="ff59d9e4-9df8-4ae6-90e3-b837e2f6651b" providerId="ADAL" clId="{EB963A94-2887-4C3E-A8FA-36C259C20BB2}" dt="2022-06-02T06:06:17.299" v="41" actId="1076"/>
          <ac:picMkLst>
            <pc:docMk/>
            <pc:sldMk cId="1669214642" sldId="2134805712"/>
            <ac:picMk id="7" creationId="{E807E68C-BE3F-08D3-B900-1B56D2D2214F}"/>
          </ac:picMkLst>
        </pc:picChg>
      </pc:sldChg>
      <pc:sldChg chg="addSp delSp modSp add mod">
        <pc:chgData name="Jonathan Vella" userId="ff59d9e4-9df8-4ae6-90e3-b837e2f6651b" providerId="ADAL" clId="{EB963A94-2887-4C3E-A8FA-36C259C20BB2}" dt="2022-06-02T06:07:11.608" v="61" actId="1076"/>
        <pc:sldMkLst>
          <pc:docMk/>
          <pc:sldMk cId="2091534559" sldId="2134805713"/>
        </pc:sldMkLst>
        <pc:spChg chg="mod">
          <ac:chgData name="Jonathan Vella" userId="ff59d9e4-9df8-4ae6-90e3-b837e2f6651b" providerId="ADAL" clId="{EB963A94-2887-4C3E-A8FA-36C259C20BB2}" dt="2022-06-02T06:06:26.694" v="54" actId="20577"/>
          <ac:spMkLst>
            <pc:docMk/>
            <pc:sldMk cId="2091534559" sldId="2134805713"/>
            <ac:spMk id="2" creationId="{64017404-6D8E-31C4-593F-62D40EC4F909}"/>
          </ac:spMkLst>
        </pc:spChg>
        <pc:picChg chg="add mod">
          <ac:chgData name="Jonathan Vella" userId="ff59d9e4-9df8-4ae6-90e3-b837e2f6651b" providerId="ADAL" clId="{EB963A94-2887-4C3E-A8FA-36C259C20BB2}" dt="2022-06-02T06:07:11.608" v="61" actId="1076"/>
          <ac:picMkLst>
            <pc:docMk/>
            <pc:sldMk cId="2091534559" sldId="2134805713"/>
            <ac:picMk id="4" creationId="{6E14CD5B-EC44-1C23-4A2F-C03556B54987}"/>
          </ac:picMkLst>
        </pc:picChg>
        <pc:picChg chg="del">
          <ac:chgData name="Jonathan Vella" userId="ff59d9e4-9df8-4ae6-90e3-b837e2f6651b" providerId="ADAL" clId="{EB963A94-2887-4C3E-A8FA-36C259C20BB2}" dt="2022-06-02T06:06:28.827" v="55" actId="478"/>
          <ac:picMkLst>
            <pc:docMk/>
            <pc:sldMk cId="2091534559" sldId="2134805713"/>
            <ac:picMk id="5" creationId="{32DD09BC-D8EB-A0DF-9BF1-BEF7FBFBD90F}"/>
          </ac:picMkLst>
        </pc:picChg>
        <pc:picChg chg="del">
          <ac:chgData name="Jonathan Vella" userId="ff59d9e4-9df8-4ae6-90e3-b837e2f6651b" providerId="ADAL" clId="{EB963A94-2887-4C3E-A8FA-36C259C20BB2}" dt="2022-06-02T06:06:29.583" v="56" actId="478"/>
          <ac:picMkLst>
            <pc:docMk/>
            <pc:sldMk cId="2091534559" sldId="2134805713"/>
            <ac:picMk id="7" creationId="{E807E68C-BE3F-08D3-B900-1B56D2D2214F}"/>
          </ac:picMkLst>
        </pc:picChg>
      </pc:sldChg>
      <pc:sldChg chg="add del">
        <pc:chgData name="Jonathan Vella" userId="ff59d9e4-9df8-4ae6-90e3-b837e2f6651b" providerId="ADAL" clId="{EB963A94-2887-4C3E-A8FA-36C259C20BB2}" dt="2022-06-02T06:10:50.390" v="94" actId="47"/>
        <pc:sldMkLst>
          <pc:docMk/>
          <pc:sldMk cId="2458673290" sldId="2134805714"/>
        </pc:sldMkLst>
      </pc:sldChg>
      <pc:sldChg chg="addSp delSp modSp add mod">
        <pc:chgData name="Jonathan Vella" userId="ff59d9e4-9df8-4ae6-90e3-b837e2f6651b" providerId="ADAL" clId="{EB963A94-2887-4C3E-A8FA-36C259C20BB2}" dt="2022-06-02T06:10:43.813" v="93" actId="6549"/>
        <pc:sldMkLst>
          <pc:docMk/>
          <pc:sldMk cId="1079952253" sldId="2134805715"/>
        </pc:sldMkLst>
        <pc:spChg chg="mod">
          <ac:chgData name="Jonathan Vella" userId="ff59d9e4-9df8-4ae6-90e3-b837e2f6651b" providerId="ADAL" clId="{EB963A94-2887-4C3E-A8FA-36C259C20BB2}" dt="2022-06-02T06:10:43.813" v="93" actId="6549"/>
          <ac:spMkLst>
            <pc:docMk/>
            <pc:sldMk cId="1079952253" sldId="2134805715"/>
            <ac:spMk id="2" creationId="{64017404-6D8E-31C4-593F-62D40EC4F909}"/>
          </ac:spMkLst>
        </pc:spChg>
        <pc:picChg chg="del">
          <ac:chgData name="Jonathan Vella" userId="ff59d9e4-9df8-4ae6-90e3-b837e2f6651b" providerId="ADAL" clId="{EB963A94-2887-4C3E-A8FA-36C259C20BB2}" dt="2022-06-02T06:10:30.144" v="64" actId="478"/>
          <ac:picMkLst>
            <pc:docMk/>
            <pc:sldMk cId="1079952253" sldId="2134805715"/>
            <ac:picMk id="4" creationId="{6E14CD5B-EC44-1C23-4A2F-C03556B54987}"/>
          </ac:picMkLst>
        </pc:picChg>
        <pc:picChg chg="add mod">
          <ac:chgData name="Jonathan Vella" userId="ff59d9e4-9df8-4ae6-90e3-b837e2f6651b" providerId="ADAL" clId="{EB963A94-2887-4C3E-A8FA-36C259C20BB2}" dt="2022-06-02T06:10:35.475" v="67" actId="1076"/>
          <ac:picMkLst>
            <pc:docMk/>
            <pc:sldMk cId="1079952253" sldId="2134805715"/>
            <ac:picMk id="5" creationId="{7DF9CF69-12E4-2B16-06B9-1271AE9DBB2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dirty="0"/>
            <a:t>Enterprise-scale design principles</a:t>
          </a:r>
          <a:r>
            <a:rPr lang="en-US" dirty="0"/>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dirty="0"/>
            <a:t>Enterprise-scale foundation: </a:t>
          </a:r>
          <a:r>
            <a:rPr lang="en-US" dirty="0"/>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dirty="0"/>
            <a:t>Enterprise-scale landing zone(s): </a:t>
          </a:r>
          <a:r>
            <a:rPr lang="en-US" dirty="0"/>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design principles</a:t>
          </a:r>
          <a:r>
            <a:rPr lang="en-US" sz="1300" kern="1200" dirty="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dirty="0"/>
            <a:t>Enterprise-scale foundation: </a:t>
          </a:r>
          <a:r>
            <a:rPr lang="en-US" sz="1300" kern="1200" dirty="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dirty="0"/>
            <a:t>Enterprise-scale landing zone(s): </a:t>
          </a:r>
          <a:r>
            <a:rPr lang="en-US" sz="1300" kern="1200" dirty="0"/>
            <a:t>A reference implementation of a workload environment conforming to the enterprise-scale architecture (opinionated way to implement, code)</a:t>
          </a:r>
        </a:p>
      </dsp:txBody>
      <dsp:txXfrm>
        <a:off x="5471869" y="510837"/>
        <a:ext cx="4799841" cy="19983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6/6/2023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6/6/2023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6/6/2023 3:08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1057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6/6/2023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6/6/2023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WCB Customer Engineering Team (CET)</a:t>
            </a:r>
          </a:p>
          <a:p>
            <a:r>
              <a:rPr lang="en-US" dirty="0"/>
              <a:t>Will maintain (build tests &amp; track) authoritative guidance and reference implementation.  Both will evolve on a regular cadence as new Azure Platform capabilities are released,</a:t>
            </a:r>
            <a:br>
              <a:rPr lang="en-US" dirty="0"/>
            </a:br>
            <a:r>
              <a:rPr lang="en-US" dirty="0"/>
              <a:t>&amp; validated in production.  The reference implementation will be released and updated on a best effort basis.</a:t>
            </a:r>
          </a:p>
          <a:p>
            <a:endParaRPr lang="en-US" dirty="0"/>
          </a:p>
        </p:txBody>
      </p:sp>
      <p:sp>
        <p:nvSpPr>
          <p:cNvPr id="4" name="Slide Number Placeholder 3"/>
          <p:cNvSpPr>
            <a:spLocks noGrp="1"/>
          </p:cNvSpPr>
          <p:nvPr>
            <p:ph type="sldNum" sz="quarter" idx="5"/>
          </p:nvPr>
        </p:nvSpPr>
        <p:spPr/>
        <p:txBody>
          <a:bodyPr/>
          <a:lstStyle/>
          <a:p>
            <a:fld id="{6BE0BCFF-00A2-4282-9360-45F3FAE727FF}" type="slidenum">
              <a:rPr lang="en-US" smtClean="0"/>
              <a:t>20</a:t>
            </a:fld>
            <a:endParaRPr lang="en-US"/>
          </a:p>
        </p:txBody>
      </p:sp>
    </p:spTree>
    <p:extLst>
      <p:ext uri="{BB962C8B-B14F-4D97-AF65-F5344CB8AC3E}">
        <p14:creationId xmlns:p14="http://schemas.microsoft.com/office/powerpoint/2010/main" val="143739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6/6/2023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6/6/2023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6/6/2023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6/6/2023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dirty="0"/>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Enterprise-scale comes in two buckets</a:t>
            </a:r>
          </a:p>
          <a:p>
            <a:endParaRPr lang="en-US" dirty="0"/>
          </a:p>
          <a:p>
            <a:pPr marL="228600" indent="-228600">
              <a:buAutoNum type="arabicPeriod"/>
            </a:pPr>
            <a:r>
              <a:rPr lang="en-US" dirty="0"/>
              <a:t>The Architecture – What must be true?  This is our Microsoft opinion on what should be done based on really world work with our strategic customers.  </a:t>
            </a:r>
          </a:p>
          <a:p>
            <a:pPr marL="228600" indent="-228600">
              <a:buAutoNum type="arabicPeriod"/>
            </a:pPr>
            <a:r>
              <a:rPr lang="en-US" dirty="0"/>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dirty="0"/>
          </a:p>
          <a:p>
            <a:pPr marL="0" indent="0">
              <a:buNone/>
            </a:pPr>
            <a:r>
              <a:rPr lang="en-US" dirty="0"/>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9</a:t>
            </a:fld>
            <a:endParaRPr lang="en-US"/>
          </a:p>
        </p:txBody>
      </p:sp>
    </p:spTree>
    <p:extLst>
      <p:ext uri="{BB962C8B-B14F-4D97-AF65-F5344CB8AC3E}">
        <p14:creationId xmlns:p14="http://schemas.microsoft.com/office/powerpoint/2010/main" val="2562218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5.xml"/><Relationship Id="rId4" Type="http://schemas.openxmlformats.org/officeDocument/2006/relationships/image" Target="../media/image60.jpe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8.xml"/><Relationship Id="rId4" Type="http://schemas.openxmlformats.org/officeDocument/2006/relationships/image" Target="../media/image79.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8.xml"/><Relationship Id="rId4" Type="http://schemas.openxmlformats.org/officeDocument/2006/relationships/image" Target="../media/image90.jpeg"/></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3.jpeg"/><Relationship Id="rId1" Type="http://schemas.openxmlformats.org/officeDocument/2006/relationships/slideMaster" Target="../slideMasters/slideMaster9.xml"/><Relationship Id="rId4" Type="http://schemas.openxmlformats.org/officeDocument/2006/relationships/image" Target="../media/image94.png"/></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95.jpe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Master" Target="../slideMasters/slideMaster10.xml"/><Relationship Id="rId4" Type="http://schemas.openxmlformats.org/officeDocument/2006/relationships/image" Target="../media/image99.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Master" Target="../slideMasters/slideMaster10.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0.xml"/><Relationship Id="rId4" Type="http://schemas.openxmlformats.org/officeDocument/2006/relationships/image" Target="../media/image79.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0.xml"/><Relationship Id="rId4" Type="http://schemas.openxmlformats.org/officeDocument/2006/relationships/image" Target="../media/image90.jpe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1.xml"/><Relationship Id="rId1" Type="http://schemas.openxmlformats.org/officeDocument/2006/relationships/tags" Target="../tags/tag6.xml"/><Relationship Id="rId4" Type="http://schemas.openxmlformats.org/officeDocument/2006/relationships/image" Target="../media/image108.emf"/></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2.emf"/><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0.emf"/><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3.xml"/><Relationship Id="rId1" Type="http://schemas.openxmlformats.org/officeDocument/2006/relationships/tags" Target="../tags/tag7.xml"/><Relationship Id="rId4" Type="http://schemas.openxmlformats.org/officeDocument/2006/relationships/image" Target="../media/image112.emf"/></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32.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tif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797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6/6/2023</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6/6/2023</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6/6/2023</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6/6/2023</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6/6/2023</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6/6/2023</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6/6/2023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7AE8-AC69-4F4D-B32F-2A69527B0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88599-2C7D-473B-8A86-F3FB71F77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22A76-627E-48F1-8D97-EBDC8FC04E32}"/>
              </a:ext>
            </a:extLst>
          </p:cNvPr>
          <p:cNvSpPr>
            <a:spLocks noGrp="1"/>
          </p:cNvSpPr>
          <p:nvPr>
            <p:ph type="dt" sz="half" idx="10"/>
          </p:nvPr>
        </p:nvSpPr>
        <p:spPr/>
        <p:txBody>
          <a:bodyPr/>
          <a:lstStyle/>
          <a:p>
            <a:fld id="{19F26EB9-EB80-466E-A696-918CF8885152}" type="datetimeFigureOut">
              <a:rPr lang="en-US" smtClean="0"/>
              <a:t>6/6/2023</a:t>
            </a:fld>
            <a:endParaRPr lang="en-US"/>
          </a:p>
        </p:txBody>
      </p:sp>
      <p:sp>
        <p:nvSpPr>
          <p:cNvPr id="5" name="Footer Placeholder 4">
            <a:extLst>
              <a:ext uri="{FF2B5EF4-FFF2-40B4-BE49-F238E27FC236}">
                <a16:creationId xmlns:a16="http://schemas.microsoft.com/office/drawing/2014/main" id="{4E160E3D-A3AE-4671-80B5-3EB054E55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2252-4888-4937-ADBB-B0E1A3E27780}"/>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56896711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45027-97A2-4940-8CD1-B1D940E26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876A8-B09F-4E44-ADDA-0794EC5A7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2CD5-64A9-41E7-B09B-947BA8413C78}"/>
              </a:ext>
            </a:extLst>
          </p:cNvPr>
          <p:cNvSpPr>
            <a:spLocks noGrp="1"/>
          </p:cNvSpPr>
          <p:nvPr>
            <p:ph type="dt" sz="half" idx="10"/>
          </p:nvPr>
        </p:nvSpPr>
        <p:spPr/>
        <p:txBody>
          <a:bodyPr/>
          <a:lstStyle/>
          <a:p>
            <a:fld id="{19F26EB9-EB80-466E-A696-918CF8885152}" type="datetimeFigureOut">
              <a:rPr lang="en-US" smtClean="0"/>
              <a:t>6/6/2023</a:t>
            </a:fld>
            <a:endParaRPr lang="en-US"/>
          </a:p>
        </p:txBody>
      </p:sp>
      <p:sp>
        <p:nvSpPr>
          <p:cNvPr id="5" name="Footer Placeholder 4">
            <a:extLst>
              <a:ext uri="{FF2B5EF4-FFF2-40B4-BE49-F238E27FC236}">
                <a16:creationId xmlns:a16="http://schemas.microsoft.com/office/drawing/2014/main" id="{416898BD-3B44-473B-8A0A-C589BE487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55B76-A9F6-4ABF-9DFF-9B1ED1EF70C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319335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9C81-01CA-4B30-89EF-19451186A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64152-A588-4EC5-BFDA-50217DF81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4CEC27-0E21-46FB-AB42-EB6BAFA01C86}"/>
              </a:ext>
            </a:extLst>
          </p:cNvPr>
          <p:cNvSpPr>
            <a:spLocks noGrp="1"/>
          </p:cNvSpPr>
          <p:nvPr>
            <p:ph type="dt" sz="half" idx="10"/>
          </p:nvPr>
        </p:nvSpPr>
        <p:spPr/>
        <p:txBody>
          <a:bodyPr/>
          <a:lstStyle/>
          <a:p>
            <a:fld id="{19F26EB9-EB80-466E-A696-918CF8885152}" type="datetimeFigureOut">
              <a:rPr lang="en-US" smtClean="0"/>
              <a:t>6/6/2023</a:t>
            </a:fld>
            <a:endParaRPr lang="en-US"/>
          </a:p>
        </p:txBody>
      </p:sp>
      <p:sp>
        <p:nvSpPr>
          <p:cNvPr id="5" name="Footer Placeholder 4">
            <a:extLst>
              <a:ext uri="{FF2B5EF4-FFF2-40B4-BE49-F238E27FC236}">
                <a16:creationId xmlns:a16="http://schemas.microsoft.com/office/drawing/2014/main" id="{1EA3F773-5EE3-44DE-89FE-1FC525DF7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16696-F484-4D0B-A5A7-0BCF2BFAAAA6}"/>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9689049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EFD-129E-4E91-BEEA-6EB059213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072B8-2763-48BE-A2FE-AD9F6355A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9A7207-E354-4FA8-8EC4-150E68FA1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F8044-DF12-4DA7-9ADD-559EE9A5550A}"/>
              </a:ext>
            </a:extLst>
          </p:cNvPr>
          <p:cNvSpPr>
            <a:spLocks noGrp="1"/>
          </p:cNvSpPr>
          <p:nvPr>
            <p:ph type="dt" sz="half" idx="10"/>
          </p:nvPr>
        </p:nvSpPr>
        <p:spPr/>
        <p:txBody>
          <a:bodyPr/>
          <a:lstStyle/>
          <a:p>
            <a:fld id="{19F26EB9-EB80-466E-A696-918CF8885152}" type="datetimeFigureOut">
              <a:rPr lang="en-US" smtClean="0"/>
              <a:t>6/6/2023</a:t>
            </a:fld>
            <a:endParaRPr lang="en-US"/>
          </a:p>
        </p:txBody>
      </p:sp>
      <p:sp>
        <p:nvSpPr>
          <p:cNvPr id="6" name="Footer Placeholder 5">
            <a:extLst>
              <a:ext uri="{FF2B5EF4-FFF2-40B4-BE49-F238E27FC236}">
                <a16:creationId xmlns:a16="http://schemas.microsoft.com/office/drawing/2014/main" id="{2FD6B754-2958-4067-8FB3-F3EF7839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3427B-A6F2-48B6-8522-096F136FCF9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6975911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05D7-1EA3-421A-83EF-BE253206B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1A82-6A5E-4C71-9BBE-63081ECA6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DB597-42A6-426B-BD12-8C27B053A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964BCD-E790-4E80-9317-652635AE3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181B4-008A-4817-BA26-4C7EBC754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B142D3-3AB6-440B-9BC0-5968B534B61A}"/>
              </a:ext>
            </a:extLst>
          </p:cNvPr>
          <p:cNvSpPr>
            <a:spLocks noGrp="1"/>
          </p:cNvSpPr>
          <p:nvPr>
            <p:ph type="dt" sz="half" idx="10"/>
          </p:nvPr>
        </p:nvSpPr>
        <p:spPr/>
        <p:txBody>
          <a:bodyPr/>
          <a:lstStyle/>
          <a:p>
            <a:fld id="{19F26EB9-EB80-466E-A696-918CF8885152}" type="datetimeFigureOut">
              <a:rPr lang="en-US" smtClean="0"/>
              <a:t>6/6/2023</a:t>
            </a:fld>
            <a:endParaRPr lang="en-US"/>
          </a:p>
        </p:txBody>
      </p:sp>
      <p:sp>
        <p:nvSpPr>
          <p:cNvPr id="8" name="Footer Placeholder 7">
            <a:extLst>
              <a:ext uri="{FF2B5EF4-FFF2-40B4-BE49-F238E27FC236}">
                <a16:creationId xmlns:a16="http://schemas.microsoft.com/office/drawing/2014/main" id="{1D6E5199-FF8D-45D6-AA8A-09F859CF86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1DC67-0DD0-447C-BD01-27C304410BF4}"/>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4097067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CCA0-9B5C-47BC-86A2-D6BC2838AB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0306D6-850B-4CB2-A61F-D7992E8155EC}"/>
              </a:ext>
            </a:extLst>
          </p:cNvPr>
          <p:cNvSpPr>
            <a:spLocks noGrp="1"/>
          </p:cNvSpPr>
          <p:nvPr>
            <p:ph type="dt" sz="half" idx="10"/>
          </p:nvPr>
        </p:nvSpPr>
        <p:spPr/>
        <p:txBody>
          <a:bodyPr/>
          <a:lstStyle/>
          <a:p>
            <a:fld id="{19F26EB9-EB80-466E-A696-918CF8885152}" type="datetimeFigureOut">
              <a:rPr lang="en-US" smtClean="0"/>
              <a:t>6/6/2023</a:t>
            </a:fld>
            <a:endParaRPr lang="en-US"/>
          </a:p>
        </p:txBody>
      </p:sp>
      <p:sp>
        <p:nvSpPr>
          <p:cNvPr id="4" name="Footer Placeholder 3">
            <a:extLst>
              <a:ext uri="{FF2B5EF4-FFF2-40B4-BE49-F238E27FC236}">
                <a16:creationId xmlns:a16="http://schemas.microsoft.com/office/drawing/2014/main" id="{1AB6C61C-E1D7-4112-AF1A-DBF01EC7D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A15F7-CF14-400E-937D-679C06AAFF61}"/>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6136566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64E97F-EE7D-4B29-A072-A7A8163E0BC0}"/>
              </a:ext>
            </a:extLst>
          </p:cNvPr>
          <p:cNvSpPr>
            <a:spLocks noGrp="1"/>
          </p:cNvSpPr>
          <p:nvPr>
            <p:ph type="dt" sz="half" idx="10"/>
          </p:nvPr>
        </p:nvSpPr>
        <p:spPr/>
        <p:txBody>
          <a:bodyPr/>
          <a:lstStyle/>
          <a:p>
            <a:fld id="{19F26EB9-EB80-466E-A696-918CF8885152}" type="datetimeFigureOut">
              <a:rPr lang="en-US" smtClean="0"/>
              <a:t>6/6/2023</a:t>
            </a:fld>
            <a:endParaRPr lang="en-US"/>
          </a:p>
        </p:txBody>
      </p:sp>
      <p:sp>
        <p:nvSpPr>
          <p:cNvPr id="3" name="Footer Placeholder 2">
            <a:extLst>
              <a:ext uri="{FF2B5EF4-FFF2-40B4-BE49-F238E27FC236}">
                <a16:creationId xmlns:a16="http://schemas.microsoft.com/office/drawing/2014/main" id="{E922B4C7-E7BA-4BE6-93D2-5C61D7F63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1E22-E999-46D5-B3E2-24ACFC1B7088}"/>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874587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9264-C168-40FA-AB53-1F4DA47C9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380AD-B3EA-4D16-8311-232139038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DB397-6FF4-41C6-B6C2-FF23E69A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D5940-F1B0-46A4-8E9C-EA0441BD5472}"/>
              </a:ext>
            </a:extLst>
          </p:cNvPr>
          <p:cNvSpPr>
            <a:spLocks noGrp="1"/>
          </p:cNvSpPr>
          <p:nvPr>
            <p:ph type="dt" sz="half" idx="10"/>
          </p:nvPr>
        </p:nvSpPr>
        <p:spPr/>
        <p:txBody>
          <a:bodyPr/>
          <a:lstStyle/>
          <a:p>
            <a:fld id="{19F26EB9-EB80-466E-A696-918CF8885152}" type="datetimeFigureOut">
              <a:rPr lang="en-US" smtClean="0"/>
              <a:t>6/6/2023</a:t>
            </a:fld>
            <a:endParaRPr lang="en-US"/>
          </a:p>
        </p:txBody>
      </p:sp>
      <p:sp>
        <p:nvSpPr>
          <p:cNvPr id="6" name="Footer Placeholder 5">
            <a:extLst>
              <a:ext uri="{FF2B5EF4-FFF2-40B4-BE49-F238E27FC236}">
                <a16:creationId xmlns:a16="http://schemas.microsoft.com/office/drawing/2014/main" id="{3123DCAE-2F9B-4946-9AC6-2928A2D68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086F9-2083-4D99-99BF-1BA4BDCAFC07}"/>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13362522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367-15E9-4467-9401-422928BEE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F5E05F-588E-4910-B603-FC40AA411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7FF854-CC4C-4A58-B97C-ABFFB6BD8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6245B-9F37-4124-9919-ED7092127FAA}"/>
              </a:ext>
            </a:extLst>
          </p:cNvPr>
          <p:cNvSpPr>
            <a:spLocks noGrp="1"/>
          </p:cNvSpPr>
          <p:nvPr>
            <p:ph type="dt" sz="half" idx="10"/>
          </p:nvPr>
        </p:nvSpPr>
        <p:spPr/>
        <p:txBody>
          <a:bodyPr/>
          <a:lstStyle/>
          <a:p>
            <a:fld id="{19F26EB9-EB80-466E-A696-918CF8885152}" type="datetimeFigureOut">
              <a:rPr lang="en-US" smtClean="0"/>
              <a:t>6/6/2023</a:t>
            </a:fld>
            <a:endParaRPr lang="en-US"/>
          </a:p>
        </p:txBody>
      </p:sp>
      <p:sp>
        <p:nvSpPr>
          <p:cNvPr id="6" name="Footer Placeholder 5">
            <a:extLst>
              <a:ext uri="{FF2B5EF4-FFF2-40B4-BE49-F238E27FC236}">
                <a16:creationId xmlns:a16="http://schemas.microsoft.com/office/drawing/2014/main" id="{3FA66479-0869-4247-8EBA-F65BC83BA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9BF0FD-9641-41A4-BB89-55C0CF618E8F}"/>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354271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7647-FFF8-4C7C-92CD-685BB4234C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61ECC-E754-422E-B774-EAB1DE17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3DC14-20D5-4AAB-B49A-52FD39A2F136}"/>
              </a:ext>
            </a:extLst>
          </p:cNvPr>
          <p:cNvSpPr>
            <a:spLocks noGrp="1"/>
          </p:cNvSpPr>
          <p:nvPr>
            <p:ph type="dt" sz="half" idx="10"/>
          </p:nvPr>
        </p:nvSpPr>
        <p:spPr/>
        <p:txBody>
          <a:bodyPr/>
          <a:lstStyle/>
          <a:p>
            <a:fld id="{19F26EB9-EB80-466E-A696-918CF8885152}" type="datetimeFigureOut">
              <a:rPr lang="en-US" smtClean="0"/>
              <a:t>6/6/2023</a:t>
            </a:fld>
            <a:endParaRPr lang="en-US"/>
          </a:p>
        </p:txBody>
      </p:sp>
      <p:sp>
        <p:nvSpPr>
          <p:cNvPr id="5" name="Footer Placeholder 4">
            <a:extLst>
              <a:ext uri="{FF2B5EF4-FFF2-40B4-BE49-F238E27FC236}">
                <a16:creationId xmlns:a16="http://schemas.microsoft.com/office/drawing/2014/main" id="{A163D8B1-C23E-421F-A501-3C1E031A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6C71A-B655-4224-B53A-EF23797AB6BD}"/>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2271412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86DB6-5957-429C-B345-E79541454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8927E7-90B8-406D-B188-F1965C9C19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EB5B9-C356-49BE-BCF0-96443388F54F}"/>
              </a:ext>
            </a:extLst>
          </p:cNvPr>
          <p:cNvSpPr>
            <a:spLocks noGrp="1"/>
          </p:cNvSpPr>
          <p:nvPr>
            <p:ph type="dt" sz="half" idx="10"/>
          </p:nvPr>
        </p:nvSpPr>
        <p:spPr/>
        <p:txBody>
          <a:bodyPr/>
          <a:lstStyle/>
          <a:p>
            <a:fld id="{19F26EB9-EB80-466E-A696-918CF8885152}" type="datetimeFigureOut">
              <a:rPr lang="en-US" smtClean="0"/>
              <a:t>6/6/2023</a:t>
            </a:fld>
            <a:endParaRPr lang="en-US"/>
          </a:p>
        </p:txBody>
      </p:sp>
      <p:sp>
        <p:nvSpPr>
          <p:cNvPr id="5" name="Footer Placeholder 4">
            <a:extLst>
              <a:ext uri="{FF2B5EF4-FFF2-40B4-BE49-F238E27FC236}">
                <a16:creationId xmlns:a16="http://schemas.microsoft.com/office/drawing/2014/main" id="{BC21C2F4-A535-4229-BAC9-04D68E46A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F0E34-9F29-498E-8C6A-9A6AFFB7BCD9}"/>
              </a:ext>
            </a:extLst>
          </p:cNvPr>
          <p:cNvSpPr>
            <a:spLocks noGrp="1"/>
          </p:cNvSpPr>
          <p:nvPr>
            <p:ph type="sldNum" sz="quarter" idx="12"/>
          </p:nvPr>
        </p:nvSpPr>
        <p:spPr/>
        <p:txBody>
          <a:bodyPr/>
          <a:lstStyle/>
          <a:p>
            <a:fld id="{CBF22061-6673-4E11-9CAF-418240F42855}" type="slidenum">
              <a:rPr lang="en-US" smtClean="0"/>
              <a:t>‹#›</a:t>
            </a:fld>
            <a:endParaRPr lang="en-US"/>
          </a:p>
        </p:txBody>
      </p:sp>
    </p:spTree>
    <p:extLst>
      <p:ext uri="{BB962C8B-B14F-4D97-AF65-F5344CB8AC3E}">
        <p14:creationId xmlns:p14="http://schemas.microsoft.com/office/powerpoint/2010/main" val="24444787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163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947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844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16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45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17656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6/6/2023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9" Type="http://schemas.openxmlformats.org/officeDocument/2006/relationships/slideLayout" Target="../slideLayouts/slideLayout301.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42" Type="http://schemas.openxmlformats.org/officeDocument/2006/relationships/slideLayout" Target="../slideLayouts/slideLayout304.xml"/><Relationship Id="rId47" Type="http://schemas.openxmlformats.org/officeDocument/2006/relationships/theme" Target="../theme/theme10.xml"/><Relationship Id="rId7" Type="http://schemas.openxmlformats.org/officeDocument/2006/relationships/slideLayout" Target="../slideLayouts/slideLayout269.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slideLayout" Target="../slideLayouts/slideLayout299.xml"/><Relationship Id="rId40" Type="http://schemas.openxmlformats.org/officeDocument/2006/relationships/slideLayout" Target="../slideLayouts/slideLayout302.xml"/><Relationship Id="rId45" Type="http://schemas.openxmlformats.org/officeDocument/2006/relationships/slideLayout" Target="../slideLayouts/slideLayout307.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4" Type="http://schemas.openxmlformats.org/officeDocument/2006/relationships/slideLayout" Target="../slideLayouts/slideLayout306.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43" Type="http://schemas.openxmlformats.org/officeDocument/2006/relationships/slideLayout" Target="../slideLayouts/slideLayout305.xml"/><Relationship Id="rId48" Type="http://schemas.openxmlformats.org/officeDocument/2006/relationships/image" Target="../media/image67.png"/><Relationship Id="rId8" Type="http://schemas.openxmlformats.org/officeDocument/2006/relationships/slideLayout" Target="../slideLayouts/slideLayout270.xml"/><Relationship Id="rId3" Type="http://schemas.openxmlformats.org/officeDocument/2006/relationships/slideLayout" Target="../slideLayouts/slideLayout265.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38" Type="http://schemas.openxmlformats.org/officeDocument/2006/relationships/slideLayout" Target="../slideLayouts/slideLayout300.xml"/><Relationship Id="rId46" Type="http://schemas.openxmlformats.org/officeDocument/2006/relationships/slideLayout" Target="../slideLayouts/slideLayout308.xml"/><Relationship Id="rId20" Type="http://schemas.openxmlformats.org/officeDocument/2006/relationships/slideLayout" Target="../slideLayouts/slideLayout282.xml"/><Relationship Id="rId41" Type="http://schemas.openxmlformats.org/officeDocument/2006/relationships/slideLayout" Target="../slideLayouts/slideLayout30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9" Type="http://schemas.openxmlformats.org/officeDocument/2006/relationships/theme" Target="../theme/theme11.xml"/><Relationship Id="rId21" Type="http://schemas.openxmlformats.org/officeDocument/2006/relationships/slideLayout" Target="../slideLayouts/slideLayout329.xml"/><Relationship Id="rId34" Type="http://schemas.openxmlformats.org/officeDocument/2006/relationships/slideLayout" Target="../slideLayouts/slideLayout342.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33" Type="http://schemas.openxmlformats.org/officeDocument/2006/relationships/slideLayout" Target="../slideLayouts/slideLayout341.xml"/><Relationship Id="rId38" Type="http://schemas.openxmlformats.org/officeDocument/2006/relationships/slideLayout" Target="../slideLayouts/slideLayout346.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32" Type="http://schemas.openxmlformats.org/officeDocument/2006/relationships/slideLayout" Target="../slideLayouts/slideLayout340.xml"/><Relationship Id="rId37" Type="http://schemas.openxmlformats.org/officeDocument/2006/relationships/slideLayout" Target="../slideLayouts/slideLayout345.xml"/><Relationship Id="rId40" Type="http://schemas.openxmlformats.org/officeDocument/2006/relationships/image" Target="../media/image92.emf"/><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36" Type="http://schemas.openxmlformats.org/officeDocument/2006/relationships/slideLayout" Target="../slideLayouts/slideLayout344.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slideLayout" Target="../slideLayouts/slideLayout339.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 Id="rId35" Type="http://schemas.openxmlformats.org/officeDocument/2006/relationships/slideLayout" Target="../slideLayouts/slideLayout343.xml"/><Relationship Id="rId8" Type="http://schemas.openxmlformats.org/officeDocument/2006/relationships/slideLayout" Target="../slideLayouts/slideLayout316.xml"/><Relationship Id="rId3" Type="http://schemas.openxmlformats.org/officeDocument/2006/relationships/slideLayout" Target="../slideLayouts/slideLayout3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26" Type="http://schemas.openxmlformats.org/officeDocument/2006/relationships/slideLayout" Target="../slideLayouts/slideLayout372.xml"/><Relationship Id="rId3" Type="http://schemas.openxmlformats.org/officeDocument/2006/relationships/slideLayout" Target="../slideLayouts/slideLayout349.xml"/><Relationship Id="rId21" Type="http://schemas.openxmlformats.org/officeDocument/2006/relationships/slideLayout" Target="../slideLayouts/slideLayout367.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33" Type="http://schemas.openxmlformats.org/officeDocument/2006/relationships/image" Target="../media/image1.emf"/><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29" Type="http://schemas.openxmlformats.org/officeDocument/2006/relationships/slideLayout" Target="../slideLayouts/slideLayout375.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32" Type="http://schemas.openxmlformats.org/officeDocument/2006/relationships/theme" Target="../theme/theme12.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slideLayout" Target="../slideLayouts/slideLayout374.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31" Type="http://schemas.openxmlformats.org/officeDocument/2006/relationships/slideLayout" Target="../slideLayouts/slideLayout377.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 Id="rId30" Type="http://schemas.openxmlformats.org/officeDocument/2006/relationships/slideLayout" Target="../slideLayouts/slideLayout376.xml"/><Relationship Id="rId8" Type="http://schemas.openxmlformats.org/officeDocument/2006/relationships/slideLayout" Target="../slideLayouts/slideLayout35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slideLayout" Target="../slideLayouts/slideLayout403.xml"/><Relationship Id="rId39" Type="http://schemas.openxmlformats.org/officeDocument/2006/relationships/theme" Target="../theme/theme13.xml"/><Relationship Id="rId21" Type="http://schemas.openxmlformats.org/officeDocument/2006/relationships/slideLayout" Target="../slideLayouts/slideLayout398.xml"/><Relationship Id="rId34" Type="http://schemas.openxmlformats.org/officeDocument/2006/relationships/slideLayout" Target="../slideLayouts/slideLayout411.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33" Type="http://schemas.openxmlformats.org/officeDocument/2006/relationships/slideLayout" Target="../slideLayouts/slideLayout410.xml"/><Relationship Id="rId38" Type="http://schemas.openxmlformats.org/officeDocument/2006/relationships/slideLayout" Target="../slideLayouts/slideLayout415.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29" Type="http://schemas.openxmlformats.org/officeDocument/2006/relationships/slideLayout" Target="../slideLayouts/slideLayout406.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32" Type="http://schemas.openxmlformats.org/officeDocument/2006/relationships/slideLayout" Target="../slideLayouts/slideLayout409.xml"/><Relationship Id="rId37" Type="http://schemas.openxmlformats.org/officeDocument/2006/relationships/slideLayout" Target="../slideLayouts/slideLayout414.xml"/><Relationship Id="rId40" Type="http://schemas.openxmlformats.org/officeDocument/2006/relationships/image" Target="../media/image92.emf"/><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36" Type="http://schemas.openxmlformats.org/officeDocument/2006/relationships/slideLayout" Target="../slideLayouts/slideLayout413.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31" Type="http://schemas.openxmlformats.org/officeDocument/2006/relationships/slideLayout" Target="../slideLayouts/slideLayout408.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30" Type="http://schemas.openxmlformats.org/officeDocument/2006/relationships/slideLayout" Target="../slideLayouts/slideLayout407.xml"/><Relationship Id="rId35" Type="http://schemas.openxmlformats.org/officeDocument/2006/relationships/slideLayout" Target="../slideLayouts/slideLayout412.xml"/><Relationship Id="rId8" Type="http://schemas.openxmlformats.org/officeDocument/2006/relationships/slideLayout" Target="../slideLayouts/slideLayout385.xml"/><Relationship Id="rId3" Type="http://schemas.openxmlformats.org/officeDocument/2006/relationships/slideLayout" Target="../slideLayouts/slideLayout3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2.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image" Target="../media/image28.emf"/><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image" Target="../media/image27.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4.xml"/><Relationship Id="rId18" Type="http://schemas.openxmlformats.org/officeDocument/2006/relationships/image" Target="../media/image35.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image" Target="../media/image34.svg"/><Relationship Id="rId2" Type="http://schemas.openxmlformats.org/officeDocument/2006/relationships/slideLayout" Target="../slideLayouts/slideLayout77.xml"/><Relationship Id="rId16" Type="http://schemas.openxmlformats.org/officeDocument/2006/relationships/image" Target="../media/image33.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image" Target="../media/image32.svg"/><Relationship Id="rId10" Type="http://schemas.openxmlformats.org/officeDocument/2006/relationships/slideLayout" Target="../slideLayouts/slideLayout85.xml"/><Relationship Id="rId19" Type="http://schemas.openxmlformats.org/officeDocument/2006/relationships/image" Target="../media/image36.svg"/><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image" Target="../media/image50.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heme" Target="../theme/theme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theme" Target="../theme/theme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8" Type="http://schemas.openxmlformats.org/officeDocument/2006/relationships/slideLayout" Target="../slideLayouts/slideLayout12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34" Type="http://schemas.openxmlformats.org/officeDocument/2006/relationships/theme" Target="../theme/theme7.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8"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9" Type="http://schemas.openxmlformats.org/officeDocument/2006/relationships/image" Target="../media/image67.png"/><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theme" Target="../theme/theme8.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8" Type="http://schemas.openxmlformats.org/officeDocument/2006/relationships/slideLayout" Target="../slideLayouts/slideLayout201.xml"/><Relationship Id="rId3"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34" Type="http://schemas.openxmlformats.org/officeDocument/2006/relationships/image" Target="../media/image92.emf"/><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33" Type="http://schemas.openxmlformats.org/officeDocument/2006/relationships/theme" Target="../theme/theme9.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29" Type="http://schemas.openxmlformats.org/officeDocument/2006/relationships/slideLayout" Target="../slideLayouts/slideLayout259.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32" Type="http://schemas.openxmlformats.org/officeDocument/2006/relationships/slideLayout" Target="../slideLayouts/slideLayout262.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31" Type="http://schemas.openxmlformats.org/officeDocument/2006/relationships/slideLayout" Target="../slideLayouts/slideLayout261.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slideLayout" Target="../slideLayouts/slideLayout260.xml"/><Relationship Id="rId8" Type="http://schemas.openxmlformats.org/officeDocument/2006/relationships/slideLayout" Target="../slideLayouts/slideLayout2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68B43-0551-4362-8FFD-C34A4264B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37556-3CDA-4D91-8484-101A6546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F2570-EAED-40E6-AE8F-B4866C8003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26EB9-EB80-466E-A696-918CF8885152}" type="datetimeFigureOut">
              <a:rPr lang="en-US" smtClean="0"/>
              <a:t>6/6/2023</a:t>
            </a:fld>
            <a:endParaRPr lang="en-US"/>
          </a:p>
        </p:txBody>
      </p:sp>
      <p:sp>
        <p:nvSpPr>
          <p:cNvPr id="5" name="Footer Placeholder 4">
            <a:extLst>
              <a:ext uri="{FF2B5EF4-FFF2-40B4-BE49-F238E27FC236}">
                <a16:creationId xmlns:a16="http://schemas.microsoft.com/office/drawing/2014/main" id="{C675777A-E819-40A4-9646-198A3FEE6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C2AAC-505D-4272-B631-790FCE952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22061-6673-4E11-9CAF-418240F42855}" type="slidenum">
              <a:rPr lang="en-US" smtClean="0"/>
              <a:t>‹#›</a:t>
            </a:fld>
            <a:endParaRPr lang="en-US"/>
          </a:p>
        </p:txBody>
      </p:sp>
    </p:spTree>
    <p:extLst>
      <p:ext uri="{BB962C8B-B14F-4D97-AF65-F5344CB8AC3E}">
        <p14:creationId xmlns:p14="http://schemas.microsoft.com/office/powerpoint/2010/main" val="20620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16" r:id="rId12"/>
    <p:sldLayoutId id="2147483917" r:id="rId13"/>
    <p:sldLayoutId id="2147483918" r:id="rId14"/>
    <p:sldLayoutId id="2147483919" r:id="rId15"/>
    <p:sldLayoutId id="2147483879" r:id="rId16"/>
    <p:sldLayoutId id="214748395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70" r:id="rId30"/>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89.xml"/><Relationship Id="rId5" Type="http://schemas.openxmlformats.org/officeDocument/2006/relationships/image" Target="../media/image101.emf"/><Relationship Id="rId4" Type="http://schemas.openxmlformats.org/officeDocument/2006/relationships/image" Target="../media/image113.svg"/></Relationships>
</file>

<file path=ppt/slides/_rels/slide1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0.xml"/><Relationship Id="rId1" Type="http://schemas.openxmlformats.org/officeDocument/2006/relationships/slideLayout" Target="../slideLayouts/slideLayout116.xml"/><Relationship Id="rId4" Type="http://schemas.openxmlformats.org/officeDocument/2006/relationships/hyperlink" Target="https://en.wikipedia.org/wiki/Torino_Porta_Susa_railway_st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xml"/><Relationship Id="rId1" Type="http://schemas.openxmlformats.org/officeDocument/2006/relationships/slideLayout" Target="../slideLayouts/slideLayout283.xml"/><Relationship Id="rId5" Type="http://schemas.openxmlformats.org/officeDocument/2006/relationships/image" Target="../media/image116.png"/><Relationship Id="rId4" Type="http://schemas.openxmlformats.org/officeDocument/2006/relationships/image" Target="../media/image115.pn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microsoft/CloudAdoptionFramework/blob/master/ready/enterprise-scale-architecture.vsdx" TargetMode="External"/><Relationship Id="rId3" Type="http://schemas.openxmlformats.org/officeDocument/2006/relationships/notesSlide" Target="../notesSlides/notesSlide13.xml"/><Relationship Id="rId7" Type="http://schemas.openxmlformats.org/officeDocument/2006/relationships/hyperlink" Target="http://aka.ms/adopt/ready" TargetMode="External"/><Relationship Id="rId2" Type="http://schemas.openxmlformats.org/officeDocument/2006/relationships/slideLayout" Target="../slideLayouts/slideLayout56.xml"/><Relationship Id="rId1" Type="http://schemas.openxmlformats.org/officeDocument/2006/relationships/tags" Target="../tags/tag10.xml"/><Relationship Id="rId6" Type="http://schemas.openxmlformats.org/officeDocument/2006/relationships/hyperlink" Target="https://github.com/Azure/Enterprise-Scale/blob/main/docs/enterprise-scale-iab/README.md" TargetMode="External"/><Relationship Id="rId11" Type="http://schemas.openxmlformats.org/officeDocument/2006/relationships/image" Target="../media/image141.png"/><Relationship Id="rId5" Type="http://schemas.openxmlformats.org/officeDocument/2006/relationships/hyperlink" Target="https://docs.microsoft.com/en-us/azure/cloud-adoption-framework/ready/enterprise-scale/implementation" TargetMode="External"/><Relationship Id="rId10" Type="http://schemas.openxmlformats.org/officeDocument/2006/relationships/image" Target="../media/image140.png"/><Relationship Id="rId4" Type="http://schemas.openxmlformats.org/officeDocument/2006/relationships/hyperlink" Target="https://docs.microsoft.com/en-us/azure/cloud-adoption-framework/ready/enterprise-scale/architecture" TargetMode="External"/><Relationship Id="rId9" Type="http://schemas.openxmlformats.org/officeDocument/2006/relationships/image" Target="../media/image139.pn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esign-principles" TargetMode="External"/><Relationship Id="rId7" Type="http://schemas.openxmlformats.org/officeDocument/2006/relationships/hyperlink" Target="https://github.com/Azure/Enterprise-Scale/tree/master/examples"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56.xml"/><Relationship Id="rId6" Type="http://schemas.openxmlformats.org/officeDocument/2006/relationships/hyperlink" Target="https://github.com/Azure/Enterprise-Scale/blob/master/docs/reference/Readme.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docs.microsoft.com/en-us/azure/cloud-adoption-framework/ready/enterprise-scale/design-guidelin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3.xml"/><Relationship Id="rId1" Type="http://schemas.openxmlformats.org/officeDocument/2006/relationships/tags" Target="../tags/tag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8.xml"/></Relationships>
</file>

<file path=ppt/slides/_rels/slide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7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3.xml"/><Relationship Id="rId1" Type="http://schemas.openxmlformats.org/officeDocument/2006/relationships/tags" Target="../tags/tag9.xml"/><Relationship Id="rId5" Type="http://schemas.openxmlformats.org/officeDocument/2006/relationships/image" Target="../media/image122.svg"/><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8.xml"/><Relationship Id="rId1" Type="http://schemas.openxmlformats.org/officeDocument/2006/relationships/slideLayout" Target="../slideLayouts/slideLayout11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727892"/>
          </a:xfrm>
        </p:spPr>
        <p:txBody>
          <a:bodyPr/>
          <a:lstStyle/>
          <a:p>
            <a:r>
              <a:rPr lang="en-US" dirty="0"/>
              <a:t>Speaker</a:t>
            </a:r>
          </a:p>
          <a:p>
            <a:r>
              <a:rPr lang="en-US" dirty="0"/>
              <a:t>Title </a:t>
            </a:r>
          </a:p>
          <a:p>
            <a:endParaRPr lang="en-US" dirty="0"/>
          </a:p>
        </p:txBody>
      </p:sp>
      <p:sp>
        <p:nvSpPr>
          <p:cNvPr id="4" name="Title 3"/>
          <p:cNvSpPr>
            <a:spLocks noGrp="1"/>
          </p:cNvSpPr>
          <p:nvPr>
            <p:ph type="title"/>
          </p:nvPr>
        </p:nvSpPr>
        <p:spPr>
          <a:xfrm>
            <a:off x="668378" y="2213390"/>
            <a:ext cx="6499156"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Azure Landing Zones</a:t>
            </a:r>
            <a:br>
              <a:rPr lang="en-US" sz="3200" dirty="0"/>
            </a:br>
            <a:r>
              <a:rPr lang="en-US" sz="3200" dirty="0">
                <a:solidFill>
                  <a:schemeClr val="accent5"/>
                </a:solidFill>
                <a:latin typeface="+mn-lt"/>
                <a:cs typeface="Segoe UI"/>
              </a:rPr>
              <a:t>Workload Accelerators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dirty="0">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dirty="0">
                <a:solidFill>
                  <a:schemeClr val="bg1"/>
                </a:solidFill>
                <a:latin typeface="Segoe UI" panose="020B0502040204020203" pitchFamily="34" charset="0"/>
                <a:cs typeface="Segoe UI" panose="020B0502040204020203" pitchFamily="34" charset="0"/>
              </a:rPr>
              <a:t>water</a:t>
            </a:r>
            <a:r>
              <a:rPr lang="en-US" sz="2000" i="1" dirty="0">
                <a:solidFill>
                  <a:schemeClr val="bg1"/>
                </a:solidFill>
                <a:latin typeface="Segoe UI" panose="020B0502040204020203" pitchFamily="34" charset="0"/>
                <a:cs typeface="Segoe UI" panose="020B0502040204020203" pitchFamily="34" charset="0"/>
              </a:rPr>
              <a:t>, </a:t>
            </a:r>
            <a:r>
              <a:rPr lang="en-US" sz="2000" b="1" i="1" dirty="0">
                <a:solidFill>
                  <a:schemeClr val="bg1"/>
                </a:solidFill>
                <a:latin typeface="Segoe UI" panose="020B0502040204020203" pitchFamily="34" charset="0"/>
                <a:cs typeface="Segoe UI" panose="020B0502040204020203" pitchFamily="34" charset="0"/>
              </a:rPr>
              <a:t>gas</a:t>
            </a:r>
            <a:r>
              <a:rPr lang="en-US" sz="2000" i="1" dirty="0">
                <a:solidFill>
                  <a:schemeClr val="bg1"/>
                </a:solidFill>
                <a:latin typeface="Segoe UI" panose="020B0502040204020203" pitchFamily="34" charset="0"/>
                <a:cs typeface="Segoe UI" panose="020B0502040204020203" pitchFamily="34" charset="0"/>
              </a:rPr>
              <a:t>, and </a:t>
            </a:r>
            <a:r>
              <a:rPr lang="en-US" sz="2000" b="1" i="1" dirty="0">
                <a:solidFill>
                  <a:schemeClr val="bg1"/>
                </a:solidFill>
                <a:latin typeface="Segoe UI" panose="020B0502040204020203" pitchFamily="34" charset="0"/>
                <a:cs typeface="Segoe UI" panose="020B0502040204020203" pitchFamily="34" charset="0"/>
              </a:rPr>
              <a:t>electricity</a:t>
            </a:r>
            <a:r>
              <a:rPr lang="en-US" sz="2000" i="1" dirty="0">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dirty="0">
                <a:solidFill>
                  <a:schemeClr val="bg1"/>
                </a:solidFill>
                <a:latin typeface="Segoe UI" panose="020B0502040204020203" pitchFamily="34" charset="0"/>
                <a:cs typeface="Segoe UI" panose="020B0502040204020203" pitchFamily="34" charset="0"/>
              </a:rPr>
              <a:t>'utility</a:t>
            </a:r>
            <a:r>
              <a:rPr lang="en-US" sz="2000" i="1" dirty="0">
                <a:solidFill>
                  <a:schemeClr val="bg1"/>
                </a:solidFill>
                <a:latin typeface="Segoe UI" panose="020B0502040204020203" pitchFamily="34" charset="0"/>
                <a:cs typeface="Segoe UI" panose="020B0502040204020203" pitchFamily="34" charset="0"/>
              </a:rPr>
              <a:t>' services that </a:t>
            </a:r>
            <a:r>
              <a:rPr lang="en-US" sz="2000" b="1" i="1" dirty="0">
                <a:solidFill>
                  <a:schemeClr val="bg1"/>
                </a:solidFill>
                <a:latin typeface="Segoe UI" panose="020B0502040204020203" pitchFamily="34" charset="0"/>
                <a:cs typeface="Segoe UI" panose="020B0502040204020203" pitchFamily="34" charset="0"/>
              </a:rPr>
              <a:t>must be readily available </a:t>
            </a:r>
            <a:r>
              <a:rPr lang="en-US" sz="2000" i="1" dirty="0">
                <a:solidFill>
                  <a:schemeClr val="bg1"/>
                </a:solidFill>
                <a:latin typeface="Segoe UI" panose="020B0502040204020203" pitchFamily="34" charset="0"/>
                <a:cs typeface="Segoe UI" panose="020B0502040204020203" pitchFamily="34" charset="0"/>
              </a:rPr>
              <a:t>to help streamline the application migration process.</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dirty="0"/>
              <a:t>Enterprise-scale landing zone(s)</a:t>
            </a:r>
            <a:br>
              <a:rPr lang="en-GB" dirty="0"/>
            </a:br>
            <a:br>
              <a:rPr lang="en-GB" sz="2200" dirty="0">
                <a:latin typeface="+mn-lt"/>
              </a:rPr>
            </a:br>
            <a:r>
              <a:rPr lang="en-GB" sz="2200" dirty="0">
                <a:latin typeface="+mn-lt"/>
              </a:rPr>
              <a:t>The principle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43619"/>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Azure landing zone conceptual architecture</a:t>
            </a:r>
          </a:p>
        </p:txBody>
      </p:sp>
      <p:pic>
        <p:nvPicPr>
          <p:cNvPr id="4" name="Picture 3">
            <a:extLst>
              <a:ext uri="{FF2B5EF4-FFF2-40B4-BE49-F238E27FC236}">
                <a16:creationId xmlns:a16="http://schemas.microsoft.com/office/drawing/2014/main" id="{6139C9E0-5EC6-84EC-A10B-45DCBE2FC8EF}"/>
              </a:ext>
            </a:extLst>
          </p:cNvPr>
          <p:cNvPicPr>
            <a:picLocks noChangeAspect="1"/>
          </p:cNvPicPr>
          <p:nvPr/>
        </p:nvPicPr>
        <p:blipFill>
          <a:blip r:embed="rId2"/>
          <a:stretch>
            <a:fillRect/>
          </a:stretch>
        </p:blipFill>
        <p:spPr>
          <a:xfrm>
            <a:off x="588263" y="1421245"/>
            <a:ext cx="9456894" cy="5106724"/>
          </a:xfrm>
          <a:prstGeom prst="rect">
            <a:avLst/>
          </a:prstGeom>
          <a:noFill/>
        </p:spPr>
      </p:pic>
    </p:spTree>
    <p:extLst>
      <p:ext uri="{BB962C8B-B14F-4D97-AF65-F5344CB8AC3E}">
        <p14:creationId xmlns:p14="http://schemas.microsoft.com/office/powerpoint/2010/main" val="23088048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AVD Landing Zone Accelerator</a:t>
            </a:r>
          </a:p>
        </p:txBody>
      </p:sp>
      <p:pic>
        <p:nvPicPr>
          <p:cNvPr id="5" name="Picture 4">
            <a:extLst>
              <a:ext uri="{FF2B5EF4-FFF2-40B4-BE49-F238E27FC236}">
                <a16:creationId xmlns:a16="http://schemas.microsoft.com/office/drawing/2014/main" id="{EFCAEAD3-70A1-A18E-B236-4C3B7F9D6403}"/>
              </a:ext>
            </a:extLst>
          </p:cNvPr>
          <p:cNvPicPr>
            <a:picLocks noChangeAspect="1"/>
          </p:cNvPicPr>
          <p:nvPr/>
        </p:nvPicPr>
        <p:blipFill>
          <a:blip r:embed="rId2"/>
          <a:stretch>
            <a:fillRect/>
          </a:stretch>
        </p:blipFill>
        <p:spPr>
          <a:xfrm>
            <a:off x="657220" y="856128"/>
            <a:ext cx="10058400" cy="5413161"/>
          </a:xfrm>
          <a:prstGeom prst="rect">
            <a:avLst/>
          </a:prstGeom>
        </p:spPr>
      </p:pic>
    </p:spTree>
    <p:extLst>
      <p:ext uri="{BB962C8B-B14F-4D97-AF65-F5344CB8AC3E}">
        <p14:creationId xmlns:p14="http://schemas.microsoft.com/office/powerpoint/2010/main" val="19442025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AKS Landing Zone Accelerator</a:t>
            </a:r>
          </a:p>
        </p:txBody>
      </p:sp>
      <p:pic>
        <p:nvPicPr>
          <p:cNvPr id="7" name="Picture 6">
            <a:extLst>
              <a:ext uri="{FF2B5EF4-FFF2-40B4-BE49-F238E27FC236}">
                <a16:creationId xmlns:a16="http://schemas.microsoft.com/office/drawing/2014/main" id="{F8D55829-AD88-BEDA-F30A-062F7680E0A2}"/>
              </a:ext>
            </a:extLst>
          </p:cNvPr>
          <p:cNvPicPr>
            <a:picLocks noChangeAspect="1"/>
          </p:cNvPicPr>
          <p:nvPr/>
        </p:nvPicPr>
        <p:blipFill>
          <a:blip r:embed="rId2"/>
          <a:stretch>
            <a:fillRect/>
          </a:stretch>
        </p:blipFill>
        <p:spPr>
          <a:xfrm>
            <a:off x="1266572" y="1302735"/>
            <a:ext cx="10025696" cy="5403657"/>
          </a:xfrm>
          <a:prstGeom prst="rect">
            <a:avLst/>
          </a:prstGeom>
        </p:spPr>
      </p:pic>
    </p:spTree>
    <p:extLst>
      <p:ext uri="{BB962C8B-B14F-4D97-AF65-F5344CB8AC3E}">
        <p14:creationId xmlns:p14="http://schemas.microsoft.com/office/powerpoint/2010/main" val="38398988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AVS Landing Zone Accelerator</a:t>
            </a:r>
          </a:p>
        </p:txBody>
      </p:sp>
      <p:pic>
        <p:nvPicPr>
          <p:cNvPr id="4" name="Picture 3">
            <a:extLst>
              <a:ext uri="{FF2B5EF4-FFF2-40B4-BE49-F238E27FC236}">
                <a16:creationId xmlns:a16="http://schemas.microsoft.com/office/drawing/2014/main" id="{C9D56F90-9C6D-4B5E-A3C0-91C77C422A03}"/>
              </a:ext>
            </a:extLst>
          </p:cNvPr>
          <p:cNvPicPr>
            <a:picLocks noChangeAspect="1"/>
          </p:cNvPicPr>
          <p:nvPr/>
        </p:nvPicPr>
        <p:blipFill>
          <a:blip r:embed="rId2"/>
          <a:stretch>
            <a:fillRect/>
          </a:stretch>
        </p:blipFill>
        <p:spPr>
          <a:xfrm>
            <a:off x="831273" y="1167087"/>
            <a:ext cx="10303164" cy="5528017"/>
          </a:xfrm>
          <a:prstGeom prst="rect">
            <a:avLst/>
          </a:prstGeom>
        </p:spPr>
      </p:pic>
    </p:spTree>
    <p:extLst>
      <p:ext uri="{BB962C8B-B14F-4D97-AF65-F5344CB8AC3E}">
        <p14:creationId xmlns:p14="http://schemas.microsoft.com/office/powerpoint/2010/main" val="14337564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Analytics Landing Zone Accelerator</a:t>
            </a:r>
          </a:p>
        </p:txBody>
      </p:sp>
      <p:pic>
        <p:nvPicPr>
          <p:cNvPr id="5" name="Picture 4">
            <a:extLst>
              <a:ext uri="{FF2B5EF4-FFF2-40B4-BE49-F238E27FC236}">
                <a16:creationId xmlns:a16="http://schemas.microsoft.com/office/drawing/2014/main" id="{32DD09BC-D8EB-A0DF-9BF1-BEF7FBFBD90F}"/>
              </a:ext>
            </a:extLst>
          </p:cNvPr>
          <p:cNvPicPr>
            <a:picLocks noChangeAspect="1"/>
          </p:cNvPicPr>
          <p:nvPr/>
        </p:nvPicPr>
        <p:blipFill>
          <a:blip r:embed="rId2"/>
          <a:stretch>
            <a:fillRect/>
          </a:stretch>
        </p:blipFill>
        <p:spPr>
          <a:xfrm>
            <a:off x="300181" y="961973"/>
            <a:ext cx="5661288" cy="5863699"/>
          </a:xfrm>
          <a:prstGeom prst="rect">
            <a:avLst/>
          </a:prstGeom>
        </p:spPr>
      </p:pic>
      <p:pic>
        <p:nvPicPr>
          <p:cNvPr id="7" name="Picture 6">
            <a:extLst>
              <a:ext uri="{FF2B5EF4-FFF2-40B4-BE49-F238E27FC236}">
                <a16:creationId xmlns:a16="http://schemas.microsoft.com/office/drawing/2014/main" id="{E807E68C-BE3F-08D3-B900-1B56D2D2214F}"/>
              </a:ext>
            </a:extLst>
          </p:cNvPr>
          <p:cNvPicPr>
            <a:picLocks noChangeAspect="1"/>
          </p:cNvPicPr>
          <p:nvPr/>
        </p:nvPicPr>
        <p:blipFill>
          <a:blip r:embed="rId3"/>
          <a:stretch>
            <a:fillRect/>
          </a:stretch>
        </p:blipFill>
        <p:spPr>
          <a:xfrm>
            <a:off x="6354349" y="1011198"/>
            <a:ext cx="5474172" cy="5795818"/>
          </a:xfrm>
          <a:prstGeom prst="rect">
            <a:avLst/>
          </a:prstGeom>
        </p:spPr>
      </p:pic>
    </p:spTree>
    <p:extLst>
      <p:ext uri="{BB962C8B-B14F-4D97-AF65-F5344CB8AC3E}">
        <p14:creationId xmlns:p14="http://schemas.microsoft.com/office/powerpoint/2010/main" val="16692146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SAP on Azure Landing Zone Accelerator</a:t>
            </a:r>
          </a:p>
        </p:txBody>
      </p:sp>
      <p:pic>
        <p:nvPicPr>
          <p:cNvPr id="4" name="Picture 3">
            <a:extLst>
              <a:ext uri="{FF2B5EF4-FFF2-40B4-BE49-F238E27FC236}">
                <a16:creationId xmlns:a16="http://schemas.microsoft.com/office/drawing/2014/main" id="{6E14CD5B-EC44-1C23-4A2F-C03556B54987}"/>
              </a:ext>
            </a:extLst>
          </p:cNvPr>
          <p:cNvPicPr>
            <a:picLocks noChangeAspect="1"/>
          </p:cNvPicPr>
          <p:nvPr/>
        </p:nvPicPr>
        <p:blipFill>
          <a:blip r:embed="rId2"/>
          <a:stretch>
            <a:fillRect/>
          </a:stretch>
        </p:blipFill>
        <p:spPr>
          <a:xfrm>
            <a:off x="1847273" y="1216950"/>
            <a:ext cx="9048190" cy="5596198"/>
          </a:xfrm>
          <a:prstGeom prst="rect">
            <a:avLst/>
          </a:prstGeom>
        </p:spPr>
      </p:pic>
    </p:spTree>
    <p:extLst>
      <p:ext uri="{BB962C8B-B14F-4D97-AF65-F5344CB8AC3E}">
        <p14:creationId xmlns:p14="http://schemas.microsoft.com/office/powerpoint/2010/main" val="20915345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7404-6D8E-31C4-593F-62D40EC4F909}"/>
              </a:ext>
            </a:extLst>
          </p:cNvPr>
          <p:cNvSpPr>
            <a:spLocks noGrp="1"/>
          </p:cNvSpPr>
          <p:nvPr>
            <p:ph type="title"/>
          </p:nvPr>
        </p:nvSpPr>
        <p:spPr>
          <a:xfrm>
            <a:off x="588263" y="457200"/>
            <a:ext cx="11018520" cy="553998"/>
          </a:xfrm>
        </p:spPr>
        <p:txBody>
          <a:bodyPr wrap="square" anchor="t">
            <a:normAutofit/>
          </a:bodyPr>
          <a:lstStyle/>
          <a:p>
            <a:r>
              <a:rPr lang="en-GB" dirty="0"/>
              <a:t>Azure Arc Sandbox Landing Zone Accelerator</a:t>
            </a:r>
          </a:p>
        </p:txBody>
      </p:sp>
      <p:pic>
        <p:nvPicPr>
          <p:cNvPr id="5" name="Picture 4">
            <a:extLst>
              <a:ext uri="{FF2B5EF4-FFF2-40B4-BE49-F238E27FC236}">
                <a16:creationId xmlns:a16="http://schemas.microsoft.com/office/drawing/2014/main" id="{7DF9CF69-12E4-2B16-06B9-1271AE9DBB2B}"/>
              </a:ext>
            </a:extLst>
          </p:cNvPr>
          <p:cNvPicPr>
            <a:picLocks noChangeAspect="1"/>
          </p:cNvPicPr>
          <p:nvPr/>
        </p:nvPicPr>
        <p:blipFill>
          <a:blip r:embed="rId2"/>
          <a:stretch>
            <a:fillRect/>
          </a:stretch>
        </p:blipFill>
        <p:spPr>
          <a:xfrm>
            <a:off x="1094509" y="1180759"/>
            <a:ext cx="10367818" cy="5591041"/>
          </a:xfrm>
          <a:prstGeom prst="rect">
            <a:avLst/>
          </a:prstGeom>
        </p:spPr>
      </p:pic>
    </p:spTree>
    <p:extLst>
      <p:ext uri="{BB962C8B-B14F-4D97-AF65-F5344CB8AC3E}">
        <p14:creationId xmlns:p14="http://schemas.microsoft.com/office/powerpoint/2010/main" val="10799522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C9A2F1-E6ED-4555-B4D1-64C774AE6776}"/>
              </a:ext>
            </a:extLst>
          </p:cNvPr>
          <p:cNvSpPr/>
          <p:nvPr/>
        </p:nvSpPr>
        <p:spPr bwMode="auto">
          <a:xfrm>
            <a:off x="6843860" y="0"/>
            <a:ext cx="5409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786560E-63AC-4986-ADC2-46F83483D9A4}"/>
              </a:ext>
            </a:extLst>
          </p:cNvPr>
          <p:cNvSpPr>
            <a:spLocks noGrp="1"/>
          </p:cNvSpPr>
          <p:nvPr>
            <p:ph type="title"/>
          </p:nvPr>
        </p:nvSpPr>
        <p:spPr>
          <a:xfrm>
            <a:off x="456979" y="437939"/>
            <a:ext cx="6140187" cy="647878"/>
          </a:xfrm>
        </p:spPr>
        <p:txBody>
          <a:bodyPr>
            <a:noAutofit/>
          </a:bodyPr>
          <a:lstStyle/>
          <a:p>
            <a:r>
              <a:rPr lang="en-US" sz="3600" b="1" dirty="0">
                <a:latin typeface="Segoe UI Semibold" panose="020B0702040204020203" pitchFamily="34" charset="0"/>
                <a:cs typeface="Segoe UI Semibold" panose="020B0702040204020203" pitchFamily="34" charset="0"/>
              </a:rPr>
              <a:t>Enterprise-Scale Resources</a:t>
            </a:r>
          </a:p>
        </p:txBody>
      </p:sp>
      <p:sp>
        <p:nvSpPr>
          <p:cNvPr id="14" name="Text Placeholder 9">
            <a:extLst>
              <a:ext uri="{FF2B5EF4-FFF2-40B4-BE49-F238E27FC236}">
                <a16:creationId xmlns:a16="http://schemas.microsoft.com/office/drawing/2014/main" id="{7B8FC420-3145-46A1-9737-5BAF890F110E}"/>
              </a:ext>
            </a:extLst>
          </p:cNvPr>
          <p:cNvSpPr>
            <a:spLocks noGrp="1"/>
          </p:cNvSpPr>
          <p:nvPr>
            <p:ph type="body" sz="quarter" idx="11"/>
          </p:nvPr>
        </p:nvSpPr>
        <p:spPr>
          <a:xfrm>
            <a:off x="456979" y="1749809"/>
            <a:ext cx="5873483" cy="1551194"/>
          </a:xfrm>
        </p:spPr>
        <p:txBody>
          <a:bodyPr/>
          <a:lstStyle/>
          <a:p>
            <a:pPr marL="0" indent="0">
              <a:buNone/>
            </a:pPr>
            <a:r>
              <a:rPr lang="en-US" sz="2400" b="1" dirty="0">
                <a:solidFill>
                  <a:srgbClr val="0078D4"/>
                </a:solidFill>
                <a:latin typeface="Segoe UI" panose="020B0502040204020203" pitchFamily="34" charset="0"/>
                <a:cs typeface="Segoe UI" panose="020B0502040204020203" pitchFamily="34" charset="0"/>
              </a:rPr>
              <a:t>Solution Complete 👍</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Opinionated Architecture &amp; Design Guidelines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Reference Implementation - Complete</a:t>
            </a:r>
          </a:p>
          <a:p>
            <a:pPr>
              <a:buFont typeface="Wingdings" panose="05000000000000000000" pitchFamily="2" charset="2"/>
              <a:buChar char=""/>
            </a:pPr>
            <a:r>
              <a:rPr lang="en-US" sz="1600" dirty="0">
                <a:latin typeface="Segoe UI" panose="020B0502040204020203" pitchFamily="34" charset="0"/>
                <a:cs typeface="Segoe UI" panose="020B0502040204020203" pitchFamily="34" charset="0"/>
              </a:rPr>
              <a:t>Engineering Signoff - Complete</a:t>
            </a:r>
          </a:p>
        </p:txBody>
      </p:sp>
      <p:sp>
        <p:nvSpPr>
          <p:cNvPr id="4" name="Rectangle 13">
            <a:extLst>
              <a:ext uri="{FF2B5EF4-FFF2-40B4-BE49-F238E27FC236}">
                <a16:creationId xmlns:a16="http://schemas.microsoft.com/office/drawing/2014/main" id="{97D46E23-9471-4D4F-9689-A1E879CF237B}"/>
              </a:ext>
            </a:extLst>
          </p:cNvPr>
          <p:cNvSpPr>
            <a:spLocks noChangeArrowheads="1"/>
          </p:cNvSpPr>
          <p:nvPr/>
        </p:nvSpPr>
        <p:spPr bwMode="white">
          <a:xfrm>
            <a:off x="213662" y="3964995"/>
            <a:ext cx="6506851" cy="136403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600">
                <a:latin typeface="+mj-lt"/>
                <a:ea typeface="Calibri" panose="020F0502020204030204" pitchFamily="34" charset="0"/>
              </a:rPr>
              <a:t>Enterprise-scale landing zones </a:t>
            </a:r>
            <a:r>
              <a:rPr lang="en-US" sz="1600">
                <a:solidFill>
                  <a:srgbClr val="FFFFFF"/>
                </a:solidFill>
                <a:latin typeface="+mj-lt"/>
                <a:ea typeface="Calibri" panose="020F0502020204030204" pitchFamily="34" charset="0"/>
                <a:hlinkClick r:id="rId4"/>
              </a:rPr>
              <a:t>Architecture guidance </a:t>
            </a:r>
            <a:r>
              <a:rPr lang="en-US" sz="1600">
                <a:latin typeface="+mj-lt"/>
                <a:ea typeface="Calibri" panose="020F0502020204030204" pitchFamily="34" charset="0"/>
              </a:rPr>
              <a:t>and </a:t>
            </a:r>
            <a:r>
              <a:rPr lang="en-US" sz="1600">
                <a:solidFill>
                  <a:srgbClr val="FFFFFF"/>
                </a:solidFill>
                <a:latin typeface="+mj-lt"/>
                <a:ea typeface="Calibri" panose="020F0502020204030204" pitchFamily="34" charset="0"/>
                <a:hlinkClick r:id="rId5"/>
              </a:rPr>
              <a:t>reference implementation</a:t>
            </a:r>
            <a:r>
              <a:rPr lang="en-US" sz="1600">
                <a:solidFill>
                  <a:srgbClr val="FFFFFF"/>
                </a:solidFill>
                <a:latin typeface="+mj-lt"/>
                <a:ea typeface="Calibri" panose="020F0502020204030204" pitchFamily="34" charset="0"/>
              </a:rPr>
              <a:t>: </a:t>
            </a:r>
          </a:p>
          <a:p>
            <a:pPr algn="l"/>
            <a:r>
              <a:rPr lang="en-US" sz="1600">
                <a:solidFill>
                  <a:srgbClr val="FFFFFF"/>
                </a:solidFill>
                <a:latin typeface="+mj-lt"/>
                <a:ea typeface="Calibri" panose="020F0502020204030204" pitchFamily="34" charset="0"/>
                <a:hlinkClick r:id="rId6"/>
              </a:rPr>
              <a:t>Introduction to Enterprise-Scale “in-a-box”</a:t>
            </a:r>
            <a:r>
              <a:rPr lang="en-US" sz="1600">
                <a:solidFill>
                  <a:srgbClr val="FFFFFF"/>
                </a:solidFill>
                <a:latin typeface="+mj-lt"/>
                <a:ea typeface="Calibri" panose="020F0502020204030204" pitchFamily="34" charset="0"/>
              </a:rPr>
              <a:t> </a:t>
            </a:r>
            <a:r>
              <a:rPr lang="en-US" sz="1600">
                <a:latin typeface="+mj-lt"/>
                <a:ea typeface="Calibri" panose="020F0502020204030204" pitchFamily="34" charset="0"/>
              </a:rPr>
              <a:t>hands on activity</a:t>
            </a:r>
          </a:p>
          <a:p>
            <a:pPr algn="l"/>
            <a:r>
              <a:rPr lang="en-US" sz="1600">
                <a:latin typeface="+mj-lt"/>
                <a:ea typeface="Calibri" panose="020F0502020204030204" pitchFamily="34" charset="0"/>
              </a:rPr>
              <a:t>Ready overview:  </a:t>
            </a:r>
            <a:r>
              <a:rPr lang="en-US" sz="1600">
                <a:latin typeface="Segoe Regular"/>
                <a:hlinkClick r:id="rId7"/>
              </a:rPr>
              <a:t>http://aka.ms/adopt/ready</a:t>
            </a:r>
            <a:endParaRPr lang="en-US" sz="1600">
              <a:latin typeface="Segoe Regular"/>
            </a:endParaRPr>
          </a:p>
          <a:p>
            <a:r>
              <a:rPr lang="en-US" sz="1600">
                <a:latin typeface="+mj-lt"/>
              </a:rPr>
              <a:t>Download a </a:t>
            </a:r>
            <a:r>
              <a:rPr lang="en-US" sz="1600" b="0" i="1" u="none" strike="noStrike">
                <a:solidFill>
                  <a:srgbClr val="E3E3E3"/>
                </a:solidFill>
                <a:effectLst/>
                <a:latin typeface="Calibri Light" panose="020F0302020204030204" pitchFamily="34" charset="0"/>
                <a:cs typeface="Calibri Light" panose="020F0302020204030204" pitchFamily="34" charset="0"/>
                <a:hlinkClick r:id="rId8"/>
              </a:rPr>
              <a:t>Visio file</a:t>
            </a:r>
            <a:r>
              <a:rPr lang="en-US" sz="1600" b="0" i="1">
                <a:solidFill>
                  <a:srgbClr val="E3E3E3"/>
                </a:solidFill>
                <a:effectLst/>
                <a:latin typeface="Calibri Light" panose="020F0302020204030204" pitchFamily="34" charset="0"/>
                <a:cs typeface="Calibri Light" panose="020F0302020204030204" pitchFamily="34" charset="0"/>
              </a:rPr>
              <a:t> </a:t>
            </a:r>
            <a:r>
              <a:rPr lang="en-US" sz="1600">
                <a:latin typeface="+mj-lt"/>
              </a:rPr>
              <a:t>that contains Enterprise-scale architecture diagram.</a:t>
            </a:r>
          </a:p>
        </p:txBody>
      </p:sp>
      <p:pic>
        <p:nvPicPr>
          <p:cNvPr id="6" name="Picture 2" descr="Network topology and connectivity">
            <a:hlinkClick r:id="rId4"/>
            <a:extLst>
              <a:ext uri="{FF2B5EF4-FFF2-40B4-BE49-F238E27FC236}">
                <a16:creationId xmlns:a16="http://schemas.microsoft.com/office/drawing/2014/main" id="{AAC70697-F403-4CD9-B256-42EB361442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 b="10805"/>
          <a:stretch/>
        </p:blipFill>
        <p:spPr bwMode="auto">
          <a:xfrm>
            <a:off x="7230291" y="184777"/>
            <a:ext cx="4711057" cy="2660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71EE58D0-FA32-4E95-8968-AECDE77B674C}"/>
              </a:ext>
            </a:extLst>
          </p:cNvPr>
          <p:cNvPicPr>
            <a:picLocks noChangeAspect="1"/>
          </p:cNvPicPr>
          <p:nvPr/>
        </p:nvPicPr>
        <p:blipFill>
          <a:blip r:embed="rId10"/>
          <a:stretch>
            <a:fillRect/>
          </a:stretch>
        </p:blipFill>
        <p:spPr>
          <a:xfrm>
            <a:off x="7234198" y="2978801"/>
            <a:ext cx="4707150" cy="1916447"/>
          </a:xfrm>
          <a:prstGeom prst="rect">
            <a:avLst/>
          </a:prstGeom>
          <a:effectLst>
            <a:outerShdw blurRad="50800" dist="38100" dir="2700000" algn="tl" rotWithShape="0">
              <a:prstClr val="black">
                <a:alpha val="40000"/>
              </a:prstClr>
            </a:outerShdw>
          </a:effectLst>
        </p:spPr>
      </p:pic>
      <p:pic>
        <p:nvPicPr>
          <p:cNvPr id="12" name="Picture 11">
            <a:hlinkClick r:id="rId6"/>
            <a:extLst>
              <a:ext uri="{FF2B5EF4-FFF2-40B4-BE49-F238E27FC236}">
                <a16:creationId xmlns:a16="http://schemas.microsoft.com/office/drawing/2014/main" id="{8A5E0015-14AD-4BE2-9302-2720C49C64A3}"/>
              </a:ext>
            </a:extLst>
          </p:cNvPr>
          <p:cNvPicPr>
            <a:picLocks noChangeAspect="1"/>
          </p:cNvPicPr>
          <p:nvPr/>
        </p:nvPicPr>
        <p:blipFill rotWithShape="1">
          <a:blip r:embed="rId11"/>
          <a:srcRect t="16921" b="12319"/>
          <a:stretch/>
        </p:blipFill>
        <p:spPr>
          <a:xfrm>
            <a:off x="7230291" y="5029201"/>
            <a:ext cx="4739918" cy="152954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4018081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38200" y="1760799"/>
            <a:ext cx="10323056" cy="4468916"/>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6"/>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7"/>
              </a:rPr>
              <a:t>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2085009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br>
              <a:rPr lang="en-GB" sz="2100" dirty="0">
                <a:solidFill>
                  <a:schemeClr val="tx2"/>
                </a:solidFill>
                <a:latin typeface="+mj-lt"/>
              </a:rPr>
            </a:b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dirty="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endParaRPr lang="en-US" sz="2400">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lvl="0"/>
            <a:r>
              <a:rPr lang="en-GB" b="1">
                <a:solidFill>
                  <a:schemeClr val="bg1"/>
                </a:solidFill>
              </a:rPr>
              <a:t>Architecture Complexity: </a:t>
            </a:r>
            <a:r>
              <a:rPr lang="en-GB" sz="1600">
                <a:solidFill>
                  <a:schemeClr val="bg1"/>
                </a:solidFill>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00">
              <a:solidFill>
                <a:schemeClr val="bg1"/>
              </a:solidFill>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lvl="0"/>
            <a:r>
              <a:rPr lang="en-GB" b="1">
                <a:solidFill>
                  <a:schemeClr val="bg1"/>
                </a:solidFill>
              </a:rPr>
              <a:t>Operating Compatibility:</a:t>
            </a:r>
            <a:r>
              <a:rPr lang="en-GB">
                <a:solidFill>
                  <a:schemeClr val="bg1"/>
                </a:solidFill>
              </a:rPr>
              <a:t> </a:t>
            </a:r>
            <a:r>
              <a:rPr lang="en-GB" sz="1600">
                <a:solidFill>
                  <a:schemeClr val="bg1"/>
                </a:solidFill>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00">
              <a:solidFill>
                <a:schemeClr val="bg1"/>
              </a:solidFill>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lvl="0"/>
            <a:r>
              <a:rPr lang="en-GB" b="1">
                <a:solidFill>
                  <a:schemeClr val="bg1"/>
                </a:solidFill>
              </a:rPr>
              <a:t>Lack of Trust and Desire for Control:</a:t>
            </a:r>
            <a:r>
              <a:rPr lang="en-GB">
                <a:solidFill>
                  <a:schemeClr val="bg1"/>
                </a:solidFill>
              </a:rPr>
              <a:t> </a:t>
            </a:r>
            <a:r>
              <a:rPr lang="en-GB" sz="1600">
                <a:solidFill>
                  <a:schemeClr val="bg1"/>
                </a:solidFill>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00">
              <a:solidFill>
                <a:schemeClr val="bg1"/>
              </a:solidFill>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extLst>
              <p:ext uri="{D42A27DB-BD31-4B8C-83A1-F6EECF244321}">
                <p14:modId xmlns:p14="http://schemas.microsoft.com/office/powerpoint/2010/main" val="2304049720"/>
              </p:ext>
            </p:extLst>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dirty="0">
                <a:cs typeface="Segoe UI Semilight"/>
              </a:rPr>
              <a:t>Proven</a:t>
            </a:r>
            <a:r>
              <a:rPr lang="en-GB" dirty="0">
                <a:cs typeface="Segoe UI Semilight"/>
              </a:rPr>
              <a:t> </a:t>
            </a:r>
          </a:p>
          <a:p>
            <a:pPr algn="ctr"/>
            <a:r>
              <a:rPr lang="en-GB" dirty="0">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IMING" val="|2.4"/>
</p:tagLst>
</file>

<file path=ppt/tags/tag9.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2.xml><?xml version="1.0" encoding="utf-8"?>
<ds:datastoreItem xmlns:ds="http://schemas.openxmlformats.org/officeDocument/2006/customXml" ds:itemID="{F77B70DE-EF29-499F-96A2-5DE27B1DB5E8}">
  <ds:schemaRefs>
    <ds:schemaRef ds:uri="http://schemas.microsoft.com/office/2006/metadata/properties"/>
    <ds:schemaRef ds:uri="http://schemas.microsoft.com/office/infopath/2007/PartnerControls"/>
    <ds:schemaRef ds:uri="0d923eac-bfb4-4245-8744-7b25224dfe7c"/>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01 - Enterprise Scale Landing Zones</Template>
  <TotalTime>20</TotalTime>
  <Words>2431</Words>
  <Application>Microsoft Office PowerPoint</Application>
  <PresentationFormat>Widescreen</PresentationFormat>
  <Paragraphs>192</Paragraphs>
  <Slides>22</Slides>
  <Notes>14</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22</vt:i4>
      </vt:variant>
    </vt:vector>
  </HeadingPairs>
  <TitlesOfParts>
    <vt:vector size="48" baseType="lpstr">
      <vt:lpstr>Arial</vt:lpstr>
      <vt:lpstr>Calibri</vt:lpstr>
      <vt:lpstr>Calibri Light</vt:lpstr>
      <vt:lpstr>Consolas</vt:lpstr>
      <vt:lpstr>Segoe</vt:lpstr>
      <vt:lpstr>Segoe Regular</vt:lpstr>
      <vt:lpstr>Segoe Semibold</vt:lpstr>
      <vt:lpstr>Segoe UI</vt:lpstr>
      <vt:lpstr>Segoe UI Light</vt:lpstr>
      <vt:lpstr>Segoe UI Semibold</vt:lpstr>
      <vt:lpstr>Segoe UI Semilight</vt:lpstr>
      <vt:lpstr>Wingdings</vt:lpstr>
      <vt:lpstr>Customer Success 2019 </vt:lpstr>
      <vt:lpstr>Office Theme</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think-cell Slide</vt:lpstr>
      <vt:lpstr>Azure Landing Zones Workload Accelerators</vt:lpstr>
      <vt:lpstr>What are you building? Your cloud foundation supports the construction of a—</vt:lpstr>
      <vt:lpstr>All foundations are NOT created equal</vt:lpstr>
      <vt:lpstr>What are landing zones for?</vt:lpstr>
      <vt:lpstr>Azure landing zones</vt:lpstr>
      <vt:lpstr>Azure landing zones Design areas</vt:lpstr>
      <vt:lpstr>What is Enterprise-scale?</vt:lpstr>
      <vt:lpstr>Key Challenges</vt:lpstr>
      <vt:lpstr>Enterprise-scale?</vt:lpstr>
      <vt:lpstr>Metropolis</vt:lpstr>
      <vt:lpstr>Enterprise-scale landing zone(s)  The principle purpose of the “Landing Zone” is therefore to ensure that when an application or workload lands on Azure, the required “plumbing” is already in place, providing greater agility and compliance with enterprise security and governance requirements.</vt:lpstr>
      <vt:lpstr>Azure landing zone conceptual architecture</vt:lpstr>
      <vt:lpstr>AVD Landing Zone Accelerator</vt:lpstr>
      <vt:lpstr>AKS Landing Zone Accelerator</vt:lpstr>
      <vt:lpstr>AVS Landing Zone Accelerator</vt:lpstr>
      <vt:lpstr>Analytics Landing Zone Accelerator</vt:lpstr>
      <vt:lpstr>SAP on Azure Landing Zone Accelerator</vt:lpstr>
      <vt:lpstr>Azure Arc Sandbox Landing Zone Accelerator</vt:lpstr>
      <vt:lpstr>Resources &amp; Next Steps</vt:lpstr>
      <vt:lpstr>Enterprise-Scale Resources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Landing Zones Conceptual Architecture</dc:title>
  <dc:creator>Jonathan Vella</dc:creator>
  <cp:lastModifiedBy>Jonathan Vella</cp:lastModifiedBy>
  <cp:revision>1</cp:revision>
  <dcterms:created xsi:type="dcterms:W3CDTF">2022-06-02T05:53:38Z</dcterms:created>
  <dcterms:modified xsi:type="dcterms:W3CDTF">2023-06-06T12:10:56Z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